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4" r:id="rId9"/>
    <p:sldId id="265" r:id="rId10"/>
    <p:sldId id="267" r:id="rId11"/>
    <p:sldId id="271" r:id="rId12"/>
    <p:sldId id="270" r:id="rId13"/>
    <p:sldId id="273" r:id="rId14"/>
    <p:sldId id="274" r:id="rId15"/>
    <p:sldId id="299" r:id="rId16"/>
    <p:sldId id="268" r:id="rId17"/>
    <p:sldId id="276" r:id="rId18"/>
    <p:sldId id="275" r:id="rId19"/>
    <p:sldId id="296" r:id="rId20"/>
    <p:sldId id="297" r:id="rId21"/>
    <p:sldId id="298" r:id="rId22"/>
    <p:sldId id="269" r:id="rId23"/>
    <p:sldId id="272" r:id="rId24"/>
    <p:sldId id="280" r:id="rId25"/>
    <p:sldId id="281" r:id="rId26"/>
    <p:sldId id="293" r:id="rId27"/>
    <p:sldId id="294" r:id="rId28"/>
    <p:sldId id="295" r:id="rId29"/>
    <p:sldId id="282" r:id="rId30"/>
    <p:sldId id="283" r:id="rId31"/>
    <p:sldId id="289" r:id="rId32"/>
    <p:sldId id="290" r:id="rId33"/>
    <p:sldId id="292" r:id="rId34"/>
    <p:sldId id="284" r:id="rId35"/>
    <p:sldId id="285" r:id="rId36"/>
    <p:sldId id="286" r:id="rId37"/>
    <p:sldId id="287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476F97-2094-413F-B9CD-AB26BCD82A60}">
          <p14:sldIdLst>
            <p14:sldId id="256"/>
            <p14:sldId id="258"/>
            <p14:sldId id="257"/>
            <p14:sldId id="260"/>
            <p14:sldId id="259"/>
            <p14:sldId id="261"/>
            <p14:sldId id="262"/>
            <p14:sldId id="264"/>
            <p14:sldId id="265"/>
            <p14:sldId id="267"/>
            <p14:sldId id="271"/>
            <p14:sldId id="270"/>
            <p14:sldId id="273"/>
            <p14:sldId id="274"/>
            <p14:sldId id="299"/>
            <p14:sldId id="268"/>
            <p14:sldId id="276"/>
          </p14:sldIdLst>
        </p14:section>
        <p14:section name="Nature" id="{04BFD2EF-DF8C-400B-BAD9-2FF4C4F9D25D}">
          <p14:sldIdLst>
            <p14:sldId id="275"/>
            <p14:sldId id="296"/>
            <p14:sldId id="297"/>
            <p14:sldId id="298"/>
          </p14:sldIdLst>
        </p14:section>
        <p14:section name="PNAS" id="{8BD3E6C8-3454-4FCC-9729-004D90E70E52}">
          <p14:sldIdLst>
            <p14:sldId id="269"/>
            <p14:sldId id="272"/>
            <p14:sldId id="280"/>
            <p14:sldId id="281"/>
            <p14:sldId id="293"/>
            <p14:sldId id="294"/>
            <p14:sldId id="295"/>
          </p14:sldIdLst>
        </p14:section>
        <p14:section name="Pollen" id="{8B0520B6-6B13-4491-BF95-CFE341743AE6}">
          <p14:sldIdLst>
            <p14:sldId id="282"/>
            <p14:sldId id="283"/>
            <p14:sldId id="289"/>
            <p14:sldId id="290"/>
            <p14:sldId id="292"/>
          </p14:sldIdLst>
        </p14:section>
        <p14:section name="Foraminifera" id="{AB14815A-0D71-4141-A128-D8C40BB8F73E}">
          <p14:sldIdLst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462"/>
    <a:srgbClr val="CD717C"/>
    <a:srgbClr val="1E6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13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3FC0A-974C-4E0B-8217-77E1D13223B9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DC60-171A-484F-896B-5D151570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d7104f6c6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bd7104f6c6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CFFE0B-47D9-4D54-8127-0B5B9120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5FDA8-12C4-43D2-90C5-33B83CE6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520" y="6137788"/>
            <a:ext cx="998220" cy="365125"/>
          </a:xfrm>
        </p:spPr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C2C6E9-6591-47EC-B8CD-3AE273B9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" y="6356350"/>
            <a:ext cx="2057400" cy="365125"/>
          </a:xfrm>
        </p:spPr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8D1C2-5F7D-4368-B4BD-6FCD0C82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4AC5F8A-2F1A-40D7-BFBE-88A9671E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243687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15B99-2936-406B-AA26-DBFB79614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5062-FEE6-43E4-B877-AD94695F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6C71D-1738-4E08-91ED-2A622B91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E7A7-E093-4CA6-84E2-39E7C2E6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0362D6B-4758-430B-98F3-ECF95E1F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2527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8D456-DC18-43D4-9B81-FEA18260A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40980-E41E-42DC-85F6-16C7C4D5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F9DCD-8313-4B7A-A6FE-00CDF81F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9A5E-4DEC-4CDC-A0B6-0577B042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92E26-4A85-427C-994E-2DC1D55A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8400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userDrawn="1">
  <p:cSld name="Titel und Inhal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9EBC6D2-B071-44F3-B668-381DAA05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5632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EA3B3-C3F6-464B-87B3-5454448C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8667-832B-4148-8ABC-8809AE1C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4395-2867-4E73-AC1F-CD3B091F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979FE-69FF-4D1F-8823-0A3A1B8D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399A1BD-7323-41C2-AD12-DAD52D7D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3741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F3A-7295-450C-B04E-0E8E2680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F577A-5E0C-4DC6-A7D3-8EEAA496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4AE6D-0670-4941-9E18-5B1D96E7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3F1D-80E8-4715-9BBB-0E81E5FF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C22D9-3285-448E-A3D3-E238538F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754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AEB4-1BB0-4B77-B1D2-769408D98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C94F8-3707-4135-B26B-CA0E620D3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D1081-5BD8-469F-871B-DBFCE289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0F026-725E-467D-B130-43A73FF2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117F5-B347-4F4E-89AE-8824DCE7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5D2CB68-1528-4228-8CC8-FA68DC8C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7206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18069-890B-4904-B3EE-5C4E31A6A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D68EA-B68E-4BBE-84F1-B47F9DB76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AB447-6D2F-4391-AB3E-263A0B959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CEBCD-2640-4EE2-BA80-E2EC2786F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ECE5C-7A65-44E1-BBFF-8A1C886A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4A320C-6531-4955-B46A-CAF6922E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8B15B-DDA8-423C-8B70-683FF3DB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570C7B1-A372-42F3-A0F8-42C98302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8738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162EA0-396B-4A2F-B365-8F259E3C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60D2E-A283-4353-AA38-BEEC196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D1F03-C888-4FCB-91CA-034D27CC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7F02402-6EB2-4A72-90EC-042A262E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675957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A55165-DA66-4986-B45A-4874F08C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4126D-AECA-4D93-8CD9-E4E55A7F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6BF6C-AF23-4B3C-9C57-B75A30ED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578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52AB-4039-41AC-85A8-ADE981E9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27CA-D75B-46D9-A68F-87A4E135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CC360-C02A-401C-8C07-28F963AB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5852C-8349-4D89-8FE0-0F6F8864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FCE75-B0A7-4DCA-A1F4-C4D3B26A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6C6D9-129D-4494-8117-BD737055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96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8A30-032F-4EA9-AB6F-F75F57C0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4A649-59AE-4DCD-8239-46E899918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B9AA-AC04-4C30-A13D-0852D43C5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6F150-5A8E-4617-873D-91948A3F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5F240-45FA-42D0-BE9A-B7937040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40DB2-01C7-43D9-9683-791DC6B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37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A1D25-A48E-48A1-8A04-0F154AF4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0395-00BE-495F-A314-144F99C7A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26564"/>
            <a:ext cx="10515600" cy="446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8FE5A-51FA-473F-A2A4-4DBC96591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1960" y="6196755"/>
            <a:ext cx="998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0D06B-021A-49CF-B939-C8395C43B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960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38EB-7893-41CC-A242-6CB71C4C4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160" y="6356350"/>
            <a:ext cx="548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9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2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2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80E0-F745-4AF0-8C4F-EF75206D2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0" y="0"/>
            <a:ext cx="10645140" cy="2387600"/>
          </a:xfrm>
        </p:spPr>
        <p:txBody>
          <a:bodyPr>
            <a:normAutofit/>
          </a:bodyPr>
          <a:lstStyle/>
          <a:p>
            <a:r>
              <a:rPr lang="en-US" dirty="0"/>
              <a:t>The role of climate legacies in shaping</a:t>
            </a:r>
            <a:br>
              <a:rPr lang="en-US" dirty="0"/>
            </a:br>
            <a:r>
              <a:rPr lang="en-US" dirty="0"/>
              <a:t>extinction risk throughout </a:t>
            </a:r>
            <a:br>
              <a:rPr lang="en-US" dirty="0"/>
            </a:br>
            <a:r>
              <a:rPr lang="en-US" dirty="0"/>
              <a:t>Earth's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ED711-9126-4740-A011-EFB372445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1580" y="5532120"/>
            <a:ext cx="2804160" cy="1082040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University of Bayreuth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Gregor Mathes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PhD Defense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02.02.2023</a:t>
            </a:r>
          </a:p>
        </p:txBody>
      </p:sp>
      <p:pic>
        <p:nvPicPr>
          <p:cNvPr id="1026" name="Picture 2" descr="https://lh3.googleusercontent.com/Qk7HznsuY3fLdksyLjWMaBDyZaBQ_QK9Un5u-zcPoRePs8hVDsGDxec2df5ouDy-fauFXxPu5x4ectBItCo4GKuh2dvLOPR1SRC_NiJsT79eMXNnRvDrBa-79ydj2jZBkv1Qwj9gnU4LbHvUZSi2kjP_cXNu8dNlydcM9MCXufZD1xgrGWurlJ21epsN3HWX=s2048">
            <a:extLst>
              <a:ext uri="{FF2B5EF4-FFF2-40B4-BE49-F238E27FC236}">
                <a16:creationId xmlns:a16="http://schemas.microsoft.com/office/drawing/2014/main" id="{B9CF74EB-4892-4143-83E0-0ECA8192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" y="2474923"/>
            <a:ext cx="9014460" cy="264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589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hylopic.org/assets/images/submissions/949c0ec2-97ae-4037-b2c5-991fb62c26e4.512.png">
            <a:extLst>
              <a:ext uri="{FF2B5EF4-FFF2-40B4-BE49-F238E27FC236}">
                <a16:creationId xmlns:a16="http://schemas.microsoft.com/office/drawing/2014/main" id="{B1A0FA70-746C-4A0E-B927-88B4EC44C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031" y="2013204"/>
            <a:ext cx="2096073" cy="171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hylopic.org/assets/images/submissions/cd111b6d-edbd-4618-a8de-633b54e9071b.original.png">
            <a:extLst>
              <a:ext uri="{FF2B5EF4-FFF2-40B4-BE49-F238E27FC236}">
                <a16:creationId xmlns:a16="http://schemas.microsoft.com/office/drawing/2014/main" id="{2A628C4D-7EB9-44F6-BE73-B24C56F41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406" y="370399"/>
            <a:ext cx="1822450" cy="12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hylopic.org/assets/images/submissions/a50945c8-36e4-494b-8792-f0fa9d191220.512.png">
            <a:extLst>
              <a:ext uri="{FF2B5EF4-FFF2-40B4-BE49-F238E27FC236}">
                <a16:creationId xmlns:a16="http://schemas.microsoft.com/office/drawing/2014/main" id="{8108C462-BF8C-4AF4-BE1A-0F247307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16223">
            <a:off x="7972972" y="1657559"/>
            <a:ext cx="1163801" cy="230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phylopic.org/assets/images/submissions/8f3e5723-986f-4f1d-9292-ff041ce176ca.512.png">
            <a:extLst>
              <a:ext uri="{FF2B5EF4-FFF2-40B4-BE49-F238E27FC236}">
                <a16:creationId xmlns:a16="http://schemas.microsoft.com/office/drawing/2014/main" id="{66B2EECE-EA3B-4FA9-9CA2-D749FF019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887" y="3966781"/>
            <a:ext cx="3005037" cy="195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phylopic.org/assets/images/submissions/d148ee59-7247-4d2a-a62f-77be38ebb1c7.512.png">
            <a:extLst>
              <a:ext uri="{FF2B5EF4-FFF2-40B4-BE49-F238E27FC236}">
                <a16:creationId xmlns:a16="http://schemas.microsoft.com/office/drawing/2014/main" id="{FA50664E-DE26-44B8-BE2B-630DB53B5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490" y="215239"/>
            <a:ext cx="2096073" cy="21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5D0414D-F2F1-4EF5-AA6B-C0DD2869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2942" y="4769139"/>
            <a:ext cx="1370137" cy="186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phylopic.org/assets/images/submissions/f4b6df56-f216-4a4c-9940-4105da8b462e.512.png">
            <a:extLst>
              <a:ext uri="{FF2B5EF4-FFF2-40B4-BE49-F238E27FC236}">
                <a16:creationId xmlns:a16="http://schemas.microsoft.com/office/drawing/2014/main" id="{8B3E0BDA-EE59-4AC6-98BA-947D91B3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35" y="5438851"/>
            <a:ext cx="3766537" cy="92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phylopic.org/assets/images/submissions/873c87c4-1eaa-4482-91e9-70379f74da97.512.png">
            <a:extLst>
              <a:ext uri="{FF2B5EF4-FFF2-40B4-BE49-F238E27FC236}">
                <a16:creationId xmlns:a16="http://schemas.microsoft.com/office/drawing/2014/main" id="{B7EE5016-A3E0-42A3-A14D-66124EE38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7903">
            <a:off x="10265516" y="2615303"/>
            <a:ext cx="918014" cy="231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685455"/>
          </a:xfrm>
        </p:spPr>
        <p:txBody>
          <a:bodyPr>
            <a:normAutofit/>
          </a:bodyPr>
          <a:lstStyle/>
          <a:p>
            <a:r>
              <a:rPr lang="en-US" dirty="0"/>
              <a:t>Fossil occurrences (Genera)</a:t>
            </a:r>
          </a:p>
          <a:p>
            <a:pPr lvl="1"/>
            <a:r>
              <a:rPr lang="en-US" dirty="0" err="1"/>
              <a:t>PaleoBio</a:t>
            </a:r>
            <a:r>
              <a:rPr lang="en-US" dirty="0"/>
              <a:t> DB</a:t>
            </a:r>
          </a:p>
          <a:p>
            <a:pPr lvl="1"/>
            <a:r>
              <a:rPr lang="en-US" dirty="0"/>
              <a:t>NOW DB</a:t>
            </a:r>
          </a:p>
          <a:p>
            <a:pPr lvl="1"/>
            <a:r>
              <a:rPr lang="en-US" dirty="0"/>
              <a:t>Neptune DB</a:t>
            </a:r>
          </a:p>
          <a:p>
            <a:endParaRPr lang="en-US" sz="1050" dirty="0"/>
          </a:p>
          <a:p>
            <a:r>
              <a:rPr lang="en-US" dirty="0"/>
              <a:t>480 </a:t>
            </a:r>
            <a:r>
              <a:rPr lang="en-US" dirty="0" err="1"/>
              <a:t>myr</a:t>
            </a:r>
            <a:endParaRPr lang="en-US" dirty="0"/>
          </a:p>
          <a:p>
            <a:pPr lvl="1"/>
            <a:r>
              <a:rPr lang="en-US" dirty="0"/>
              <a:t>6 </a:t>
            </a:r>
            <a:r>
              <a:rPr lang="en-US" dirty="0" err="1"/>
              <a:t>myr</a:t>
            </a:r>
            <a:r>
              <a:rPr lang="en-US" dirty="0"/>
              <a:t>/ 6 to 24 </a:t>
            </a:r>
            <a:r>
              <a:rPr lang="en-US" dirty="0" err="1"/>
              <a:t>myr</a:t>
            </a:r>
            <a:endParaRPr lang="en-US" dirty="0"/>
          </a:p>
          <a:p>
            <a:endParaRPr lang="en-US" sz="1050" dirty="0"/>
          </a:p>
          <a:p>
            <a:r>
              <a:rPr lang="en-US" dirty="0"/>
              <a:t>Extinction events</a:t>
            </a:r>
          </a:p>
          <a:p>
            <a:endParaRPr lang="en-US" sz="1050" dirty="0"/>
          </a:p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 isotopes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Extinction risk</a:t>
            </a:r>
          </a:p>
        </p:txBody>
      </p:sp>
      <p:pic>
        <p:nvPicPr>
          <p:cNvPr id="18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365" y="345141"/>
            <a:ext cx="757624" cy="76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4229100" y="345141"/>
            <a:ext cx="1003300" cy="7611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3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4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7" dur="indefinite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50" dur="indefinite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53" dur="indefinite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56" dur="indefinite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59" dur="indefinite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3" dur="indefinite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1" dur="indefinite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1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9EC80B-945A-475B-94C9-AE42D128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" y="406800"/>
            <a:ext cx="11086208" cy="60478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DACEF1-36B3-4ACB-9854-B81C839E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" y="406800"/>
            <a:ext cx="11086208" cy="60478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B8AD8CE-9896-41DC-A0BD-3B0009079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" y="406800"/>
            <a:ext cx="11086208" cy="60478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FE589C5-B719-47D0-B7EB-D4FB4BB13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" y="406800"/>
            <a:ext cx="11086208" cy="60478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10F9E33-15EF-40AD-8A51-4A477C604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" y="406800"/>
            <a:ext cx="11086208" cy="60478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4FB5359-543D-4D64-BA87-15684E08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" y="406800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1CAA8-CD2B-42F0-A714-FC6C1EF4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BB5E4-9D04-4D68-BAB6-71B6899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14D0C-4027-4C94-9E98-EBC78D98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979A329C-6C1E-489D-96ED-B5AB1EA6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91" y="288037"/>
            <a:ext cx="870617" cy="8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B7B30-04E9-4CF6-9B5C-C06599164D79}"/>
              </a:ext>
            </a:extLst>
          </p:cNvPr>
          <p:cNvSpPr/>
          <p:nvPr/>
        </p:nvSpPr>
        <p:spPr>
          <a:xfrm>
            <a:off x="10805160" y="136525"/>
            <a:ext cx="1192106" cy="11391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ooter Placeholder 2">
            <a:extLst>
              <a:ext uri="{FF2B5EF4-FFF2-40B4-BE49-F238E27FC236}">
                <a16:creationId xmlns:a16="http://schemas.microsoft.com/office/drawing/2014/main" id="{F4A61F3C-C0E7-4117-9337-B7D8FDCD0EBA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  <p:pic>
        <p:nvPicPr>
          <p:cNvPr id="14" name="Picture 2" descr="http://phylopic.org/assets/images/submissions/949c0ec2-97ae-4037-b2c5-991fb62c26e4.512.png">
            <a:extLst>
              <a:ext uri="{FF2B5EF4-FFF2-40B4-BE49-F238E27FC236}">
                <a16:creationId xmlns:a16="http://schemas.microsoft.com/office/drawing/2014/main" id="{50D35929-9F9C-4F4E-BCDE-E79D6929F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51" y="926725"/>
            <a:ext cx="609142" cy="49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C5E2BB-3DE5-40DE-9E36-75390A352E9C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757495" y="1564884"/>
            <a:ext cx="528097" cy="349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A576AA-EE4F-4305-A05C-572EB48324B9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541943" y="3975668"/>
            <a:ext cx="698430" cy="723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345F64-6393-4AAB-B0A6-575FE547529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729312" y="2099833"/>
            <a:ext cx="583362" cy="60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0D6785-C570-4CF8-A9F8-496C4D23B53A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12413" y="2733905"/>
            <a:ext cx="455443" cy="622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97794D-1509-4972-B3A1-08EA08BC17FA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565549" y="3341468"/>
            <a:ext cx="455444" cy="627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A585FF-8A1C-4409-8D57-7146C38DC11B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182090" y="4917414"/>
            <a:ext cx="1248620" cy="3071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7EFD7F-647F-4E2A-98CA-328548ECC1A9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</a:blip>
          <a:stretch>
            <a:fillRect/>
          </a:stretch>
        </p:blipFill>
        <p:spPr>
          <a:xfrm>
            <a:off x="494342" y="5443080"/>
            <a:ext cx="872496" cy="56632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A87FAB6-7A9C-4D9D-B6BB-5CEDA46874AC}"/>
              </a:ext>
            </a:extLst>
          </p:cNvPr>
          <p:cNvSpPr/>
          <p:nvPr/>
        </p:nvSpPr>
        <p:spPr>
          <a:xfrm>
            <a:off x="9026677" y="257111"/>
            <a:ext cx="108000" cy="108000"/>
          </a:xfrm>
          <a:prstGeom prst="ellipse">
            <a:avLst/>
          </a:prstGeom>
          <a:solidFill>
            <a:srgbClr val="1E6D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31CD6F-3B13-489E-AE4F-4B5D60E10892}"/>
              </a:ext>
            </a:extLst>
          </p:cNvPr>
          <p:cNvSpPr/>
          <p:nvPr/>
        </p:nvSpPr>
        <p:spPr>
          <a:xfrm>
            <a:off x="9026677" y="390521"/>
            <a:ext cx="108000" cy="108000"/>
          </a:xfrm>
          <a:prstGeom prst="ellipse">
            <a:avLst/>
          </a:prstGeom>
          <a:solidFill>
            <a:srgbClr val="CD717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55B11-3BF9-4730-81A9-00DE7C3A767D}"/>
              </a:ext>
            </a:extLst>
          </p:cNvPr>
          <p:cNvSpPr txBox="1"/>
          <p:nvPr/>
        </p:nvSpPr>
        <p:spPr>
          <a:xfrm>
            <a:off x="9096716" y="161910"/>
            <a:ext cx="1159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cooling-cooling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5D191D-E23C-4954-9847-EA9AD6CEA1BC}"/>
              </a:ext>
            </a:extLst>
          </p:cNvPr>
          <p:cNvSpPr txBox="1"/>
          <p:nvPr/>
        </p:nvSpPr>
        <p:spPr>
          <a:xfrm>
            <a:off x="9096716" y="299574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warming-warming</a:t>
            </a:r>
          </a:p>
        </p:txBody>
      </p:sp>
    </p:spTree>
    <p:extLst>
      <p:ext uri="{BB962C8B-B14F-4D97-AF65-F5344CB8AC3E}">
        <p14:creationId xmlns:p14="http://schemas.microsoft.com/office/powerpoint/2010/main" val="2468613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6" grpId="0" animBg="1"/>
      <p:bldP spid="18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Rate of change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4379842" y="330222"/>
            <a:ext cx="984020" cy="98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4450611" y="286835"/>
            <a:ext cx="842481" cy="10890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https://lh4.googleusercontent.com/rsBbkyisAHz2hITinpLgDcmxTUU3GoTt6Tdbn8i4MSjeu2TXcb8_l-XJ1oTYBl6ldWgifZOwgFl14BJeczAsuVaAIbi3Hm5vjBP2zlw4nlnYT-1hUGEkDGDEc0I_dNgu7xykLMlUO-7nEbFOA6RD4jrTmW2juG9GqtBUtjVr1qsF-8lIVuyoutoOd7P1">
            <a:extLst>
              <a:ext uri="{FF2B5EF4-FFF2-40B4-BE49-F238E27FC236}">
                <a16:creationId xmlns:a16="http://schemas.microsoft.com/office/drawing/2014/main" id="{54AF0DC6-ACF2-4244-A104-C80D66F9F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8" r="75853"/>
          <a:stretch/>
        </p:blipFill>
        <p:spPr bwMode="auto">
          <a:xfrm>
            <a:off x="351153" y="1584100"/>
            <a:ext cx="2752656" cy="32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lh4.googleusercontent.com/rsBbkyisAHz2hITinpLgDcmxTUU3GoTt6Tdbn8i4MSjeu2TXcb8_l-XJ1oTYBl6ldWgifZOwgFl14BJeczAsuVaAIbi3Hm5vjBP2zlw4nlnYT-1hUGEkDGDEc0I_dNgu7xykLMlUO-7nEbFOA6RD4jrTmW2juG9GqtBUtjVr1qsF-8lIVuyoutoOd7P1">
            <a:extLst>
              <a:ext uri="{FF2B5EF4-FFF2-40B4-BE49-F238E27FC236}">
                <a16:creationId xmlns:a16="http://schemas.microsoft.com/office/drawing/2014/main" id="{2D05D008-3229-4BCC-B5D2-9203BB53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7" t="10768" r="50885"/>
          <a:stretch/>
        </p:blipFill>
        <p:spPr bwMode="auto">
          <a:xfrm>
            <a:off x="3103809" y="1584100"/>
            <a:ext cx="2846230" cy="32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lh4.googleusercontent.com/rsBbkyisAHz2hITinpLgDcmxTUU3GoTt6Tdbn8i4MSjeu2TXcb8_l-XJ1oTYBl6ldWgifZOwgFl14BJeczAsuVaAIbi3Hm5vjBP2zlw4nlnYT-1hUGEkDGDEc0I_dNgu7xykLMlUO-7nEbFOA6RD4jrTmW2juG9GqtBUtjVr1qsF-8lIVuyoutoOd7P1">
            <a:extLst>
              <a:ext uri="{FF2B5EF4-FFF2-40B4-BE49-F238E27FC236}">
                <a16:creationId xmlns:a16="http://schemas.microsoft.com/office/drawing/2014/main" id="{887F8C9F-5404-45E5-BDA1-A2F26E4C2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5" t="10768" r="26030"/>
          <a:stretch/>
        </p:blipFill>
        <p:spPr bwMode="auto">
          <a:xfrm>
            <a:off x="5950039" y="1584100"/>
            <a:ext cx="2833354" cy="32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lh4.googleusercontent.com/rsBbkyisAHz2hITinpLgDcmxTUU3GoTt6Tdbn8i4MSjeu2TXcb8_l-XJ1oTYBl6ldWgifZOwgFl14BJeczAsuVaAIbi3Hm5vjBP2zlw4nlnYT-1hUGEkDGDEc0I_dNgu7xykLMlUO-7nEbFOA6RD4jrTmW2juG9GqtBUtjVr1qsF-8lIVuyoutoOd7P1">
            <a:extLst>
              <a:ext uri="{FF2B5EF4-FFF2-40B4-BE49-F238E27FC236}">
                <a16:creationId xmlns:a16="http://schemas.microsoft.com/office/drawing/2014/main" id="{95DFFA56-905D-467D-A478-0DC875DCA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69" t="10768" r="272"/>
          <a:stretch/>
        </p:blipFill>
        <p:spPr bwMode="auto">
          <a:xfrm>
            <a:off x="8783393" y="1584100"/>
            <a:ext cx="2936382" cy="32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703BAF-32F4-49D4-A385-D82BF2CB7B51}"/>
              </a:ext>
            </a:extLst>
          </p:cNvPr>
          <p:cNvSpPr txBox="1"/>
          <p:nvPr/>
        </p:nvSpPr>
        <p:spPr>
          <a:xfrm>
            <a:off x="1982076" y="4770897"/>
            <a:ext cx="4179349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Neotoma 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AOGCM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21.000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 years/ 100 to 1,000 years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180E6A-4B0A-47DE-9326-E8BF9A4C659F}"/>
              </a:ext>
            </a:extLst>
          </p:cNvPr>
          <p:cNvSpPr txBox="1"/>
          <p:nvPr/>
        </p:nvSpPr>
        <p:spPr>
          <a:xfrm>
            <a:off x="7366716" y="6415317"/>
            <a:ext cx="333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Milan Teunissen van Manen</a:t>
            </a:r>
          </a:p>
        </p:txBody>
      </p:sp>
    </p:spTree>
    <p:extLst>
      <p:ext uri="{BB962C8B-B14F-4D97-AF65-F5344CB8AC3E}">
        <p14:creationId xmlns:p14="http://schemas.microsoft.com/office/powerpoint/2010/main" val="1126437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1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2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4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4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3" grpId="1" uiExpand="1" build="allAtOnce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DC455312-5A29-4ADB-933B-FE3B1568C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74C485F-C026-4B85-99C5-7F0740F73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874734-EB23-4F21-BE4D-549A9F1CD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8F311A-D59B-4DB8-9826-380665CA1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900" y="367463"/>
            <a:ext cx="1583744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F00B5-F525-46E0-8C33-24438DC8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DF1AC4-81D1-4832-8AE5-FC33C4ED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E0F13-29EC-48F6-821E-FC388FF5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FF70820-20FC-49D2-BB07-5D225156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11025666" y="176921"/>
            <a:ext cx="1166334" cy="11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CF54A9-8FFE-4668-9B92-AE0363BFA47D}"/>
              </a:ext>
            </a:extLst>
          </p:cNvPr>
          <p:cNvSpPr/>
          <p:nvPr/>
        </p:nvSpPr>
        <p:spPr>
          <a:xfrm>
            <a:off x="11142103" y="176921"/>
            <a:ext cx="933459" cy="12572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F165597-F8E9-4EB0-90CD-B88D86106835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2023, </a:t>
            </a:r>
            <a:r>
              <a:rPr lang="en-US" i="1" dirty="0"/>
              <a:t>in prep for resubmission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D5FB04C-3470-4BAC-B16F-984C95D199CB}"/>
              </a:ext>
            </a:extLst>
          </p:cNvPr>
          <p:cNvCxnSpPr>
            <a:cxnSpLocks/>
          </p:cNvCxnSpPr>
          <p:nvPr/>
        </p:nvCxnSpPr>
        <p:spPr>
          <a:xfrm>
            <a:off x="1296073" y="2400850"/>
            <a:ext cx="211697" cy="19439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3F545F3-21D3-46EC-BA00-BE479BBF4E31}"/>
              </a:ext>
            </a:extLst>
          </p:cNvPr>
          <p:cNvCxnSpPr>
            <a:cxnSpLocks/>
          </p:cNvCxnSpPr>
          <p:nvPr/>
        </p:nvCxnSpPr>
        <p:spPr>
          <a:xfrm>
            <a:off x="1296073" y="1251076"/>
            <a:ext cx="211697" cy="19439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208B6B0-FD0C-4CBF-98D8-A002C89FCEB9}"/>
              </a:ext>
            </a:extLst>
          </p:cNvPr>
          <p:cNvCxnSpPr>
            <a:cxnSpLocks/>
          </p:cNvCxnSpPr>
          <p:nvPr/>
        </p:nvCxnSpPr>
        <p:spPr>
          <a:xfrm>
            <a:off x="692379" y="1032514"/>
            <a:ext cx="610785" cy="220944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67B189-ADDB-4269-B62A-06D39EFF259C}"/>
              </a:ext>
            </a:extLst>
          </p:cNvPr>
          <p:cNvCxnSpPr>
            <a:cxnSpLocks/>
          </p:cNvCxnSpPr>
          <p:nvPr/>
        </p:nvCxnSpPr>
        <p:spPr>
          <a:xfrm>
            <a:off x="692379" y="4770714"/>
            <a:ext cx="610785" cy="220944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367261B-665D-4E7D-B76C-ED99E50842D2}"/>
              </a:ext>
            </a:extLst>
          </p:cNvPr>
          <p:cNvSpPr txBox="1"/>
          <p:nvPr/>
        </p:nvSpPr>
        <p:spPr>
          <a:xfrm rot="16200000">
            <a:off x="-678330" y="3035867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Climate Interaction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868C7A-16F5-4963-8BF7-0D37B45D333A}"/>
              </a:ext>
            </a:extLst>
          </p:cNvPr>
          <p:cNvCxnSpPr>
            <a:cxnSpLocks/>
          </p:cNvCxnSpPr>
          <p:nvPr/>
        </p:nvCxnSpPr>
        <p:spPr>
          <a:xfrm flipH="1">
            <a:off x="1296021" y="3542975"/>
            <a:ext cx="211697" cy="194393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DCF5894-EEAC-416A-A60A-52221A5397E9}"/>
              </a:ext>
            </a:extLst>
          </p:cNvPr>
          <p:cNvCxnSpPr>
            <a:cxnSpLocks/>
          </p:cNvCxnSpPr>
          <p:nvPr/>
        </p:nvCxnSpPr>
        <p:spPr>
          <a:xfrm flipV="1">
            <a:off x="692379" y="2395624"/>
            <a:ext cx="610785" cy="22094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502106-F240-4878-92F8-691523E84D2A}"/>
              </a:ext>
            </a:extLst>
          </p:cNvPr>
          <p:cNvCxnSpPr>
            <a:cxnSpLocks/>
          </p:cNvCxnSpPr>
          <p:nvPr/>
        </p:nvCxnSpPr>
        <p:spPr>
          <a:xfrm flipV="1">
            <a:off x="685288" y="3737603"/>
            <a:ext cx="610785" cy="22094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F3DD7D-93DF-4C80-B5DD-DB549FC4E5EE}"/>
              </a:ext>
            </a:extLst>
          </p:cNvPr>
          <p:cNvCxnSpPr>
            <a:cxnSpLocks/>
          </p:cNvCxnSpPr>
          <p:nvPr/>
        </p:nvCxnSpPr>
        <p:spPr>
          <a:xfrm flipH="1">
            <a:off x="1303164" y="4799532"/>
            <a:ext cx="211697" cy="194393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Arc 106">
            <a:extLst>
              <a:ext uri="{FF2B5EF4-FFF2-40B4-BE49-F238E27FC236}">
                <a16:creationId xmlns:a16="http://schemas.microsoft.com/office/drawing/2014/main" id="{4D4B1B2F-AE52-4F78-B8E1-1498814EE063}"/>
              </a:ext>
            </a:extLst>
          </p:cNvPr>
          <p:cNvSpPr/>
          <p:nvPr/>
        </p:nvSpPr>
        <p:spPr>
          <a:xfrm rot="20067654" flipH="1">
            <a:off x="624161" y="4857561"/>
            <a:ext cx="421391" cy="671562"/>
          </a:xfrm>
          <a:prstGeom prst="arc">
            <a:avLst/>
          </a:prstGeom>
          <a:ln w="6350">
            <a:solidFill>
              <a:schemeClr val="bg2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097F19F9-5B93-4305-862D-32F145292C29}"/>
              </a:ext>
            </a:extLst>
          </p:cNvPr>
          <p:cNvSpPr/>
          <p:nvPr/>
        </p:nvSpPr>
        <p:spPr>
          <a:xfrm rot="2064833">
            <a:off x="816912" y="4785698"/>
            <a:ext cx="529650" cy="1549607"/>
          </a:xfrm>
          <a:prstGeom prst="arc">
            <a:avLst/>
          </a:prstGeom>
          <a:ln w="6350">
            <a:solidFill>
              <a:schemeClr val="bg2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80AE27D-F5F9-4759-8C9E-7CBAB097AECE}"/>
              </a:ext>
            </a:extLst>
          </p:cNvPr>
          <p:cNvSpPr txBox="1"/>
          <p:nvPr/>
        </p:nvSpPr>
        <p:spPr>
          <a:xfrm>
            <a:off x="114633" y="5252724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FDBA3B-8C89-4CA3-A7A5-3D526D36EF0A}"/>
              </a:ext>
            </a:extLst>
          </p:cNvPr>
          <p:cNvSpPr txBox="1"/>
          <p:nvPr/>
        </p:nvSpPr>
        <p:spPr>
          <a:xfrm>
            <a:off x="659691" y="567041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</a:t>
            </a:r>
          </a:p>
        </p:txBody>
      </p:sp>
      <p:sp>
        <p:nvSpPr>
          <p:cNvPr id="111" name="Rectangle: Rounded Corners 123">
            <a:extLst>
              <a:ext uri="{FF2B5EF4-FFF2-40B4-BE49-F238E27FC236}">
                <a16:creationId xmlns:a16="http://schemas.microsoft.com/office/drawing/2014/main" id="{A25A7AE9-A59B-403D-BD39-9B9D22FE5CAB}"/>
              </a:ext>
            </a:extLst>
          </p:cNvPr>
          <p:cNvSpPr/>
          <p:nvPr/>
        </p:nvSpPr>
        <p:spPr>
          <a:xfrm>
            <a:off x="1738104" y="100013"/>
            <a:ext cx="7306743" cy="614618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72938 h 2188553"/>
              <a:gd name="connsiteX1" fmla="*/ 343131 w 11308081"/>
              <a:gd name="connsiteY1" fmla="*/ 129807 h 2188553"/>
              <a:gd name="connsiteX2" fmla="*/ 3939541 w 11308081"/>
              <a:gd name="connsiteY2" fmla="*/ 26652 h 2188553"/>
              <a:gd name="connsiteX3" fmla="*/ 11084299 w 11308081"/>
              <a:gd name="connsiteY3" fmla="*/ 0 h 2188553"/>
              <a:gd name="connsiteX4" fmla="*/ 11308081 w 11308081"/>
              <a:gd name="connsiteY4" fmla="*/ 472938 h 2188553"/>
              <a:gd name="connsiteX5" fmla="*/ 11308081 w 11308081"/>
              <a:gd name="connsiteY5" fmla="*/ 1845422 h 2188553"/>
              <a:gd name="connsiteX6" fmla="*/ 10964950 w 11308081"/>
              <a:gd name="connsiteY6" fmla="*/ 2188553 h 2188553"/>
              <a:gd name="connsiteX7" fmla="*/ 929641 w 11308081"/>
              <a:gd name="connsiteY7" fmla="*/ 2045953 h 2188553"/>
              <a:gd name="connsiteX8" fmla="*/ 343131 w 11308081"/>
              <a:gd name="connsiteY8" fmla="*/ 2188553 h 2188553"/>
              <a:gd name="connsiteX9" fmla="*/ 0 w 11308081"/>
              <a:gd name="connsiteY9" fmla="*/ 1845422 h 2188553"/>
              <a:gd name="connsiteX10" fmla="*/ 0 w 11308081"/>
              <a:gd name="connsiteY10" fmla="*/ 472938 h 2188553"/>
              <a:gd name="connsiteX0" fmla="*/ 0 w 11308081"/>
              <a:gd name="connsiteY0" fmla="*/ 472938 h 2188553"/>
              <a:gd name="connsiteX1" fmla="*/ 343131 w 11308081"/>
              <a:gd name="connsiteY1" fmla="*/ 129807 h 2188553"/>
              <a:gd name="connsiteX2" fmla="*/ 3939541 w 11308081"/>
              <a:gd name="connsiteY2" fmla="*/ 26652 h 2188553"/>
              <a:gd name="connsiteX3" fmla="*/ 11084299 w 11308081"/>
              <a:gd name="connsiteY3" fmla="*/ 0 h 2188553"/>
              <a:gd name="connsiteX4" fmla="*/ 11308081 w 11308081"/>
              <a:gd name="connsiteY4" fmla="*/ 472938 h 2188553"/>
              <a:gd name="connsiteX5" fmla="*/ 11308081 w 11308081"/>
              <a:gd name="connsiteY5" fmla="*/ 1845422 h 2188553"/>
              <a:gd name="connsiteX6" fmla="*/ 10964950 w 11308081"/>
              <a:gd name="connsiteY6" fmla="*/ 2188553 h 2188553"/>
              <a:gd name="connsiteX7" fmla="*/ 929641 w 11308081"/>
              <a:gd name="connsiteY7" fmla="*/ 2045953 h 2188553"/>
              <a:gd name="connsiteX8" fmla="*/ 445431 w 11308081"/>
              <a:gd name="connsiteY8" fmla="*/ 2104560 h 2188553"/>
              <a:gd name="connsiteX9" fmla="*/ 0 w 11308081"/>
              <a:gd name="connsiteY9" fmla="*/ 1845422 h 2188553"/>
              <a:gd name="connsiteX10" fmla="*/ 0 w 11308081"/>
              <a:gd name="connsiteY10" fmla="*/ 472938 h 2188553"/>
              <a:gd name="connsiteX0" fmla="*/ 0 w 11308081"/>
              <a:gd name="connsiteY0" fmla="*/ 472938 h 2112195"/>
              <a:gd name="connsiteX1" fmla="*/ 343131 w 11308081"/>
              <a:gd name="connsiteY1" fmla="*/ 129807 h 2112195"/>
              <a:gd name="connsiteX2" fmla="*/ 3939541 w 11308081"/>
              <a:gd name="connsiteY2" fmla="*/ 26652 h 2112195"/>
              <a:gd name="connsiteX3" fmla="*/ 11084299 w 11308081"/>
              <a:gd name="connsiteY3" fmla="*/ 0 h 2112195"/>
              <a:gd name="connsiteX4" fmla="*/ 11308081 w 11308081"/>
              <a:gd name="connsiteY4" fmla="*/ 472938 h 2112195"/>
              <a:gd name="connsiteX5" fmla="*/ 11308081 w 11308081"/>
              <a:gd name="connsiteY5" fmla="*/ 1845422 h 2112195"/>
              <a:gd name="connsiteX6" fmla="*/ 10999050 w 11308081"/>
              <a:gd name="connsiteY6" fmla="*/ 2112195 h 2112195"/>
              <a:gd name="connsiteX7" fmla="*/ 929641 w 11308081"/>
              <a:gd name="connsiteY7" fmla="*/ 2045953 h 2112195"/>
              <a:gd name="connsiteX8" fmla="*/ 445431 w 11308081"/>
              <a:gd name="connsiteY8" fmla="*/ 2104560 h 2112195"/>
              <a:gd name="connsiteX9" fmla="*/ 0 w 11308081"/>
              <a:gd name="connsiteY9" fmla="*/ 1845422 h 2112195"/>
              <a:gd name="connsiteX10" fmla="*/ 0 w 11308081"/>
              <a:gd name="connsiteY10" fmla="*/ 472938 h 2112195"/>
              <a:gd name="connsiteX0" fmla="*/ 0 w 11308081"/>
              <a:gd name="connsiteY0" fmla="*/ 472938 h 2112195"/>
              <a:gd name="connsiteX1" fmla="*/ 343131 w 11308081"/>
              <a:gd name="connsiteY1" fmla="*/ 129807 h 2112195"/>
              <a:gd name="connsiteX2" fmla="*/ 3939541 w 11308081"/>
              <a:gd name="connsiteY2" fmla="*/ 26652 h 2112195"/>
              <a:gd name="connsiteX3" fmla="*/ 11084299 w 11308081"/>
              <a:gd name="connsiteY3" fmla="*/ 0 h 2112195"/>
              <a:gd name="connsiteX4" fmla="*/ 11308081 w 11308081"/>
              <a:gd name="connsiteY4" fmla="*/ 472938 h 2112195"/>
              <a:gd name="connsiteX5" fmla="*/ 11308081 w 11308081"/>
              <a:gd name="connsiteY5" fmla="*/ 1845422 h 2112195"/>
              <a:gd name="connsiteX6" fmla="*/ 10999050 w 11308081"/>
              <a:gd name="connsiteY6" fmla="*/ 2112195 h 2112195"/>
              <a:gd name="connsiteX7" fmla="*/ 929641 w 11308081"/>
              <a:gd name="connsiteY7" fmla="*/ 2045953 h 2112195"/>
              <a:gd name="connsiteX8" fmla="*/ 445431 w 11308081"/>
              <a:gd name="connsiteY8" fmla="*/ 2104560 h 2112195"/>
              <a:gd name="connsiteX9" fmla="*/ 0 w 11308081"/>
              <a:gd name="connsiteY9" fmla="*/ 1845422 h 2112195"/>
              <a:gd name="connsiteX10" fmla="*/ 0 w 11308081"/>
              <a:gd name="connsiteY10" fmla="*/ 472938 h 2112195"/>
              <a:gd name="connsiteX0" fmla="*/ 0 w 11308081"/>
              <a:gd name="connsiteY0" fmla="*/ 472938 h 2129946"/>
              <a:gd name="connsiteX1" fmla="*/ 343131 w 11308081"/>
              <a:gd name="connsiteY1" fmla="*/ 129807 h 2129946"/>
              <a:gd name="connsiteX2" fmla="*/ 3939541 w 11308081"/>
              <a:gd name="connsiteY2" fmla="*/ 26652 h 2129946"/>
              <a:gd name="connsiteX3" fmla="*/ 11084299 w 11308081"/>
              <a:gd name="connsiteY3" fmla="*/ 0 h 2129946"/>
              <a:gd name="connsiteX4" fmla="*/ 11308081 w 11308081"/>
              <a:gd name="connsiteY4" fmla="*/ 472938 h 2129946"/>
              <a:gd name="connsiteX5" fmla="*/ 11308081 w 11308081"/>
              <a:gd name="connsiteY5" fmla="*/ 1845422 h 2129946"/>
              <a:gd name="connsiteX6" fmla="*/ 10999050 w 11308081"/>
              <a:gd name="connsiteY6" fmla="*/ 2112195 h 2129946"/>
              <a:gd name="connsiteX7" fmla="*/ 1185391 w 11308081"/>
              <a:gd name="connsiteY7" fmla="*/ 2129946 h 2129946"/>
              <a:gd name="connsiteX8" fmla="*/ 445431 w 11308081"/>
              <a:gd name="connsiteY8" fmla="*/ 2104560 h 2129946"/>
              <a:gd name="connsiteX9" fmla="*/ 0 w 11308081"/>
              <a:gd name="connsiteY9" fmla="*/ 1845422 h 2129946"/>
              <a:gd name="connsiteX10" fmla="*/ 0 w 11308081"/>
              <a:gd name="connsiteY10" fmla="*/ 472938 h 212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29946">
                <a:moveTo>
                  <a:pt x="0" y="472938"/>
                </a:moveTo>
                <a:cubicBezTo>
                  <a:pt x="0" y="283432"/>
                  <a:pt x="153625" y="129807"/>
                  <a:pt x="343131" y="129807"/>
                </a:cubicBezTo>
                <a:cubicBezTo>
                  <a:pt x="1541934" y="95422"/>
                  <a:pt x="2826463" y="242012"/>
                  <a:pt x="3939541" y="26652"/>
                </a:cubicBezTo>
                <a:lnTo>
                  <a:pt x="11084299" y="0"/>
                </a:lnTo>
                <a:cubicBezTo>
                  <a:pt x="11273805" y="0"/>
                  <a:pt x="11308081" y="283432"/>
                  <a:pt x="11308081" y="472938"/>
                </a:cubicBezTo>
                <a:lnTo>
                  <a:pt x="11308081" y="1845422"/>
                </a:lnTo>
                <a:cubicBezTo>
                  <a:pt x="11308081" y="2034928"/>
                  <a:pt x="11188556" y="2112195"/>
                  <a:pt x="10999050" y="2112195"/>
                </a:cubicBezTo>
                <a:lnTo>
                  <a:pt x="1185391" y="2129946"/>
                </a:lnTo>
                <a:lnTo>
                  <a:pt x="445431" y="2104560"/>
                </a:lnTo>
                <a:cubicBezTo>
                  <a:pt x="255925" y="2104560"/>
                  <a:pt x="0" y="2034928"/>
                  <a:pt x="0" y="1845422"/>
                </a:cubicBezTo>
                <a:lnTo>
                  <a:pt x="0" y="47293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08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3CE56B-00BC-4965-8FA1-9E73FF76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/>
          <a:stretch/>
        </p:blipFill>
        <p:spPr>
          <a:xfrm>
            <a:off x="3338944" y="405073"/>
            <a:ext cx="8300159" cy="6047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A17CCD-5660-4130-8493-56C4CD888D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/>
          <a:stretch/>
        </p:blipFill>
        <p:spPr>
          <a:xfrm>
            <a:off x="3338944" y="405073"/>
            <a:ext cx="8300160" cy="604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8715C-611E-465F-A3D0-BEC97A57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285F828D-78A1-4A20-8097-9A874520DB0B}"/>
              </a:ext>
            </a:extLst>
          </p:cNvPr>
          <p:cNvSpPr/>
          <p:nvPr/>
        </p:nvSpPr>
        <p:spPr>
          <a:xfrm>
            <a:off x="8055985" y="154057"/>
            <a:ext cx="108000" cy="108000"/>
          </a:xfrm>
          <a:prstGeom prst="ellipse">
            <a:avLst/>
          </a:prstGeom>
          <a:solidFill>
            <a:srgbClr val="1E6DA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2DB64A-3E92-4814-99A6-03A237777779}"/>
              </a:ext>
            </a:extLst>
          </p:cNvPr>
          <p:cNvSpPr/>
          <p:nvPr/>
        </p:nvSpPr>
        <p:spPr>
          <a:xfrm>
            <a:off x="8055985" y="287467"/>
            <a:ext cx="108000" cy="108000"/>
          </a:xfrm>
          <a:prstGeom prst="ellipse">
            <a:avLst/>
          </a:prstGeom>
          <a:solidFill>
            <a:srgbClr val="CD717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9F7FFB-B21C-457A-A1E8-77D741F79857}"/>
              </a:ext>
            </a:extLst>
          </p:cNvPr>
          <p:cNvSpPr txBox="1"/>
          <p:nvPr/>
        </p:nvSpPr>
        <p:spPr>
          <a:xfrm>
            <a:off x="8126024" y="58856"/>
            <a:ext cx="1159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cooling-cooling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45FB4-B695-4517-BFD6-810DD00234E7}"/>
              </a:ext>
            </a:extLst>
          </p:cNvPr>
          <p:cNvSpPr txBox="1"/>
          <p:nvPr/>
        </p:nvSpPr>
        <p:spPr>
          <a:xfrm>
            <a:off x="8126024" y="196520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warming-warming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0AE1FE-BAFF-452C-8147-5E589093CEE6}"/>
              </a:ext>
            </a:extLst>
          </p:cNvPr>
          <p:cNvSpPr/>
          <p:nvPr/>
        </p:nvSpPr>
        <p:spPr>
          <a:xfrm>
            <a:off x="133514" y="77558"/>
            <a:ext cx="11616526" cy="633775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2D0EC-2A91-4BE9-A96F-B587226A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C16A6-C1AA-406E-8669-5DEDBC06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5525-9260-4B23-A4E1-136872AB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9C9C1F3-E39E-49BD-9C4A-6B069C53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11025666" y="176921"/>
            <a:ext cx="1166334" cy="11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9F5EA6-1F0B-419B-9DE3-C875E36E617A}"/>
              </a:ext>
            </a:extLst>
          </p:cNvPr>
          <p:cNvSpPr/>
          <p:nvPr/>
        </p:nvSpPr>
        <p:spPr>
          <a:xfrm>
            <a:off x="11142103" y="176921"/>
            <a:ext cx="933459" cy="12572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5DAAF3-F2C9-4A83-9D2E-B1BD203B16BC}"/>
              </a:ext>
            </a:extLst>
          </p:cNvPr>
          <p:cNvGrpSpPr/>
          <p:nvPr/>
        </p:nvGrpSpPr>
        <p:grpSpPr>
          <a:xfrm>
            <a:off x="7086600" y="3149600"/>
            <a:ext cx="4552503" cy="2247900"/>
            <a:chOff x="7086600" y="3149600"/>
            <a:chExt cx="4552503" cy="22479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F8EA79-EF04-4E58-8122-0C02CDE116D7}"/>
                </a:ext>
              </a:extLst>
            </p:cNvPr>
            <p:cNvSpPr/>
            <p:nvPr/>
          </p:nvSpPr>
          <p:spPr>
            <a:xfrm>
              <a:off x="7086600" y="3149600"/>
              <a:ext cx="4552503" cy="2247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4" name="Picture 2" descr="https://lh3.googleusercontent.com/xGArdAxOLTaIabVM_opxLcRj11Yc6wTiBsNF8jqT8Tv0v6eMvfhMvC6jvZwEviDMd1Yp7ZKxrsFWHwwS-zn9-GfDIfpL1YOuKpsV7orFc4xfo2QIeLOa4J0WzQwgQlu2DCJJa0j-koavpbvBlv7Vi5nZdAsdTYySZVwD4H83wpuLcmxgjZ44ZARksgSq7w">
              <a:extLst>
                <a:ext uri="{FF2B5EF4-FFF2-40B4-BE49-F238E27FC236}">
                  <a16:creationId xmlns:a16="http://schemas.microsoft.com/office/drawing/2014/main" id="{93D2CD3C-2651-4DC1-A18B-B693DBF4A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34"/>
            <a:stretch/>
          </p:blipFill>
          <p:spPr bwMode="auto">
            <a:xfrm>
              <a:off x="7513504" y="3283026"/>
              <a:ext cx="3840296" cy="1879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07C46A-14B5-475C-A920-AE6723CF0E60}"/>
                </a:ext>
              </a:extLst>
            </p:cNvPr>
            <p:cNvSpPr/>
            <p:nvPr/>
          </p:nvSpPr>
          <p:spPr>
            <a:xfrm>
              <a:off x="7583072" y="3283026"/>
              <a:ext cx="341728" cy="1974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751697-9457-45E9-94B3-10E6629C17F5}"/>
                </a:ext>
              </a:extLst>
            </p:cNvPr>
            <p:cNvSpPr/>
            <p:nvPr/>
          </p:nvSpPr>
          <p:spPr>
            <a:xfrm rot="5400000">
              <a:off x="9315409" y="3398017"/>
              <a:ext cx="477055" cy="3371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BB949-0725-4DBF-9B21-1E8E1EDCDC88}"/>
                </a:ext>
              </a:extLst>
            </p:cNvPr>
            <p:cNvSpPr txBox="1"/>
            <p:nvPr/>
          </p:nvSpPr>
          <p:spPr>
            <a:xfrm rot="16200000">
              <a:off x="6473353" y="4070859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Temp. variability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D466F9-2960-4EA4-8CD6-60B6F1667667}"/>
                </a:ext>
              </a:extLst>
            </p:cNvPr>
            <p:cNvSpPr txBox="1"/>
            <p:nvPr/>
          </p:nvSpPr>
          <p:spPr>
            <a:xfrm>
              <a:off x="8811261" y="4983551"/>
              <a:ext cx="9316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Latitude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118922-AF18-4CDA-AC89-F9E12A334514}"/>
                </a:ext>
              </a:extLst>
            </p:cNvPr>
            <p:cNvSpPr txBox="1"/>
            <p:nvPr/>
          </p:nvSpPr>
          <p:spPr>
            <a:xfrm>
              <a:off x="7695587" y="4827524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C25CF3-30DF-4F01-ABEE-371915FA3E70}"/>
                </a:ext>
              </a:extLst>
            </p:cNvPr>
            <p:cNvSpPr txBox="1"/>
            <p:nvPr/>
          </p:nvSpPr>
          <p:spPr>
            <a:xfrm>
              <a:off x="8397744" y="4827524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-25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7120A1-C686-4222-9CBF-5245094EC94B}"/>
                </a:ext>
              </a:extLst>
            </p:cNvPr>
            <p:cNvSpPr txBox="1"/>
            <p:nvPr/>
          </p:nvSpPr>
          <p:spPr>
            <a:xfrm>
              <a:off x="9706668" y="4827524"/>
              <a:ext cx="375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F8EA5-09A3-4A53-89CB-835E54D3587D}"/>
                </a:ext>
              </a:extLst>
            </p:cNvPr>
            <p:cNvSpPr txBox="1"/>
            <p:nvPr/>
          </p:nvSpPr>
          <p:spPr>
            <a:xfrm>
              <a:off x="10335424" y="4827524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EF7874-CF3F-4605-8618-C0BC37050561}"/>
                </a:ext>
              </a:extLst>
            </p:cNvPr>
            <p:cNvSpPr txBox="1"/>
            <p:nvPr/>
          </p:nvSpPr>
          <p:spPr>
            <a:xfrm>
              <a:off x="9093199" y="48275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77AA15-B99C-4BF7-AECD-73BE046FF222}"/>
                </a:ext>
              </a:extLst>
            </p:cNvPr>
            <p:cNvSpPr txBox="1"/>
            <p:nvPr/>
          </p:nvSpPr>
          <p:spPr>
            <a:xfrm>
              <a:off x="7640748" y="377046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4C3F3-1EF5-4230-9763-B8014E5CD34C}"/>
                </a:ext>
              </a:extLst>
            </p:cNvPr>
            <p:cNvSpPr txBox="1"/>
            <p:nvPr/>
          </p:nvSpPr>
          <p:spPr>
            <a:xfrm>
              <a:off x="7640748" y="3248581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16EB17-CEC9-4C05-B5FF-9457D5EFAB14}"/>
                </a:ext>
              </a:extLst>
            </p:cNvPr>
            <p:cNvSpPr txBox="1"/>
            <p:nvPr/>
          </p:nvSpPr>
          <p:spPr>
            <a:xfrm>
              <a:off x="7593647" y="4251199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5667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3692282-23C2-454A-857F-320E01FBC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1232487"/>
            <a:ext cx="11086208" cy="5182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9E8612-8133-4C90-9731-6F22CF9FD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" y="1231200"/>
            <a:ext cx="11086208" cy="51828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63C8FA-B265-43D5-94E4-A8866ABB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" y="1231200"/>
            <a:ext cx="11086208" cy="51828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DA934E-D234-4B33-9377-4F233FCB5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0" y="1231200"/>
            <a:ext cx="11086208" cy="518283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A311F-2335-4521-A44C-97B5BF212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4D6EE-8212-4D12-AC47-E7EA95DF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7BC65-8135-42F8-8624-B5A13F58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3272C6-1A45-4656-8F6D-5F799896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0B250A-E124-4E58-BAAB-D10A2241E1F7}"/>
              </a:ext>
            </a:extLst>
          </p:cNvPr>
          <p:cNvSpPr txBox="1"/>
          <p:nvPr/>
        </p:nvSpPr>
        <p:spPr>
          <a:xfrm>
            <a:off x="4333421" y="211360"/>
            <a:ext cx="4416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Climate induced extinction studies (n = 601)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systematic literature review (n = 207)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quantification of climate legacies (n = 14)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sufficient reporting (n = 6)</a:t>
            </a:r>
          </a:p>
        </p:txBody>
      </p:sp>
    </p:spTree>
    <p:extLst>
      <p:ext uri="{BB962C8B-B14F-4D97-AF65-F5344CB8AC3E}">
        <p14:creationId xmlns:p14="http://schemas.microsoft.com/office/powerpoint/2010/main" val="3379516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1802A-154A-40DE-A9FB-BF354587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382AD-4C7A-47A9-A936-570FD2A0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EAA37-20FD-4C7F-98D4-42139536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7B798-9AB1-4AC8-B5EC-715032CE3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29"/>
          <a:stretch/>
        </p:blipFill>
        <p:spPr>
          <a:xfrm>
            <a:off x="1057074" y="771519"/>
            <a:ext cx="4259993" cy="5314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AF9899-EE26-47C7-9DBB-1AE2A9BFA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1"/>
          <a:stretch/>
        </p:blipFill>
        <p:spPr>
          <a:xfrm>
            <a:off x="5317067" y="771519"/>
            <a:ext cx="5817858" cy="5314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3ED06E-2284-410E-8282-0437CEF3E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771519"/>
            <a:ext cx="10069278" cy="53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5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D24C7-870D-4638-80BB-3827C9E3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68A2E-D1C7-44C7-B934-03B61479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C0715-29E3-4C2B-B9CD-CC738524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530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lh4.googleusercontent.com/O-tuV3V7wdsJYdUmcjb6h124flHw_NeBuvy9BOuFp7lJuS0IYwBx-OGiGPqgGQUbwAC7S2PbZNGPtUVK3o_cId-TxycFpvRz428TzypDWGwWS8z41ZVJeEzslnQkGq4NR6kxuDq1L66l3_fI0VVmrjXvPQ=s2048">
            <a:extLst>
              <a:ext uri="{FF2B5EF4-FFF2-40B4-BE49-F238E27FC236}">
                <a16:creationId xmlns:a16="http://schemas.microsoft.com/office/drawing/2014/main" id="{7845ED95-20D7-488C-91D9-5261566B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62" y="210312"/>
            <a:ext cx="5510117" cy="643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lh6.googleusercontent.com/E18Peqdtu83As6Ab7O8m_tv5uq6tGOqyVN3ioJmI8pF8UIdnUYr3b-enksGUKBf1FTHk851br4Mw2377r5XyEm0gvam4dY7colTHabDYY61zhnz5877NS-FWVc_nE6NiOjtEShnmQ2MV3S0HQuD0P8PeiA=s2048">
            <a:extLst>
              <a:ext uri="{FF2B5EF4-FFF2-40B4-BE49-F238E27FC236}">
                <a16:creationId xmlns:a16="http://schemas.microsoft.com/office/drawing/2014/main" id="{E64A6507-7C61-4B40-94C9-5B1A1E7C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62" y="210312"/>
            <a:ext cx="5510117" cy="644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4F329-989F-42CB-A056-023EE6CC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2F41A-04AC-4A58-9703-1F9CEF70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8473A-EAE0-4DED-9C5F-10081947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218DE-254F-4BFB-A44E-B2708D05CCDC}"/>
              </a:ext>
            </a:extLst>
          </p:cNvPr>
          <p:cNvSpPr txBox="1"/>
          <p:nvPr/>
        </p:nvSpPr>
        <p:spPr>
          <a:xfrm>
            <a:off x="410449" y="416560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580B5-611F-482A-A3A1-F694EA571829}"/>
              </a:ext>
            </a:extLst>
          </p:cNvPr>
          <p:cNvSpPr txBox="1"/>
          <p:nvPr/>
        </p:nvSpPr>
        <p:spPr>
          <a:xfrm>
            <a:off x="8967866" y="416560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 Trend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272B943-921B-4C19-9C64-AB4FDEED504B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492879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44DBE-40FD-4648-8F0F-37A07F85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0BC8B-F5EB-4FA1-9B83-05791468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675B9-1547-4347-B982-0153DE9F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19</a:t>
            </a:fld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85B9499-DA33-4D05-A4EE-B23C9ACC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90" y="727561"/>
            <a:ext cx="11479820" cy="55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323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360" t="2532" r="2244"/>
          <a:stretch/>
        </p:blipFill>
        <p:spPr>
          <a:xfrm>
            <a:off x="1" y="0"/>
            <a:ext cx="12193633" cy="686480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2"/>
          <p:cNvSpPr txBox="1"/>
          <p:nvPr/>
        </p:nvSpPr>
        <p:spPr>
          <a:xfrm>
            <a:off x="172192" y="281050"/>
            <a:ext cx="11392395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US" sz="2800" b="1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But while nature has considerable resilience, there is a limit to how far that resilience can be stretched. No one knows how close to the limit we are getting. 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2"/>
          <p:cNvSpPr/>
          <p:nvPr/>
        </p:nvSpPr>
        <p:spPr>
          <a:xfrm>
            <a:off x="172192" y="1666004"/>
            <a:ext cx="5718232" cy="33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Douglas Adams, Last Chance to See</a:t>
            </a:r>
            <a:endParaRPr sz="1600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91E4139-270C-4E32-8927-A2CD860C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160" y="6356350"/>
            <a:ext cx="548640" cy="365125"/>
          </a:xfrm>
        </p:spPr>
        <p:txBody>
          <a:bodyPr/>
          <a:lstStyle/>
          <a:p>
            <a:fld id="{0371E4C2-5E83-42DF-8C94-9AF9981AB05F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41FDB-F683-413E-9763-B9DE2B65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7BBCB-928F-45D6-A166-EC1065BA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7F931-0419-4F22-9E50-D2B5BFE7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20</a:t>
            </a:fld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18A5AEA-4D3A-47F1-AFA5-82DB421F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486970"/>
            <a:ext cx="11750040" cy="57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2145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2F24A-E67A-4C8E-A089-06BBB9686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6FF65-F7EB-46E2-8391-9FDFE0B1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9C4A-F3DA-4F69-9945-0EEEDFE6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21</a:t>
            </a:fld>
            <a:endParaRPr lang="en-US"/>
          </a:p>
        </p:txBody>
      </p:sp>
      <p:pic>
        <p:nvPicPr>
          <p:cNvPr id="23554" name="Picture 2" descr="Mathes_ED_Fig2.jpg">
            <a:extLst>
              <a:ext uri="{FF2B5EF4-FFF2-40B4-BE49-F238E27FC236}">
                <a16:creationId xmlns:a16="http://schemas.microsoft.com/office/drawing/2014/main" id="{90DFB103-2DCA-48DD-9D4E-240F6B23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575"/>
            <a:ext cx="12192000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808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Marine only </a:t>
            </a:r>
          </a:p>
          <a:p>
            <a:endParaRPr lang="en-US" sz="500" dirty="0"/>
          </a:p>
          <a:p>
            <a:r>
              <a:rPr lang="en-US" dirty="0"/>
              <a:t>Speciation events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probability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337" y="4515096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6793" y="3806966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93" y="3110294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6778556" y="974404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877476" y="515634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4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CB763A-68B4-46CF-9E3C-203D1EA7C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9DDE16-1060-4198-A849-8FFB71D66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749ED1-ED9A-4862-9669-3D376C51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ECF41-B3A0-43BB-875E-703DE5BA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2C355-8DA1-4C50-B4DA-5E045008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19B9E-5F36-4B86-965B-C05FD752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E282A9D-315B-4DFF-8B24-1CB9EFF0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10805160" y="77558"/>
            <a:ext cx="1191491" cy="11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7F498-4EB2-4CED-A05A-62D2D214E124}"/>
              </a:ext>
            </a:extLst>
          </p:cNvPr>
          <p:cNvSpPr/>
          <p:nvPr/>
        </p:nvSpPr>
        <p:spPr>
          <a:xfrm>
            <a:off x="10805160" y="0"/>
            <a:ext cx="1317756" cy="12690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2D19F0B-19F0-46E2-80B9-F1C636E8E5D7}"/>
              </a:ext>
            </a:extLst>
          </p:cNvPr>
          <p:cNvSpPr txBox="1">
            <a:spLocks/>
          </p:cNvSpPr>
          <p:nvPr/>
        </p:nvSpPr>
        <p:spPr>
          <a:xfrm>
            <a:off x="8509606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1762389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50CE7-84AA-48FB-85B1-6604FBA5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7341A-C58E-4272-9A0D-43DBD5AC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3D0EA-3322-468E-A4FF-CB067C6E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24</a:t>
            </a:fld>
            <a:endParaRPr lang="en-US"/>
          </a:p>
        </p:txBody>
      </p:sp>
      <p:pic>
        <p:nvPicPr>
          <p:cNvPr id="6146" name="Picture 2" descr="main figure 2">
            <a:extLst>
              <a:ext uri="{FF2B5EF4-FFF2-40B4-BE49-F238E27FC236}">
                <a16:creationId xmlns:a16="http://schemas.microsoft.com/office/drawing/2014/main" id="{128E83B5-C04A-4FD9-A246-CE5FAB8BA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9"/>
          <a:stretch/>
        </p:blipFill>
        <p:spPr bwMode="auto">
          <a:xfrm>
            <a:off x="2667000" y="0"/>
            <a:ext cx="6858000" cy="2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in figure 2">
            <a:extLst>
              <a:ext uri="{FF2B5EF4-FFF2-40B4-BE49-F238E27FC236}">
                <a16:creationId xmlns:a16="http://schemas.microsoft.com/office/drawing/2014/main" id="{9B119255-A02D-495D-A685-BF53B7822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2" b="41572"/>
          <a:stretch/>
        </p:blipFill>
        <p:spPr bwMode="auto">
          <a:xfrm>
            <a:off x="2680699" y="2137025"/>
            <a:ext cx="6858000" cy="186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in figure 2">
            <a:extLst>
              <a:ext uri="{FF2B5EF4-FFF2-40B4-BE49-F238E27FC236}">
                <a16:creationId xmlns:a16="http://schemas.microsoft.com/office/drawing/2014/main" id="{FF22FC71-5E98-4008-AF48-145C3C22D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04" b="3354"/>
          <a:stretch/>
        </p:blipFill>
        <p:spPr bwMode="auto">
          <a:xfrm>
            <a:off x="2819400" y="4006920"/>
            <a:ext cx="6858000" cy="277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15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in figure 2">
            <a:extLst>
              <a:ext uri="{FF2B5EF4-FFF2-40B4-BE49-F238E27FC236}">
                <a16:creationId xmlns:a16="http://schemas.microsoft.com/office/drawing/2014/main" id="{0B00A29A-41CB-4C31-B133-6BA893355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52" y="37302"/>
            <a:ext cx="8593495" cy="668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FAADD-692E-4B29-865A-C665031D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E0AAD-504C-41AA-B0A2-957EC661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CAFD8-4D3C-46FA-BC78-AC617777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6452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4CA24-3FC3-4750-9A84-06AD68F1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90EEC-8A4A-4554-BA1A-09A0C4A5C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1D4F5-4340-4158-BD95-4B53E97C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26</a:t>
            </a:fld>
            <a:endParaRPr lang="en-US"/>
          </a:p>
        </p:txBody>
      </p:sp>
      <p:pic>
        <p:nvPicPr>
          <p:cNvPr id="18434" name="Picture 2" descr="https://raw.githubusercontent.com/Ischi94/palint-origin/master/figures/combined_isotopes.png">
            <a:extLst>
              <a:ext uri="{FF2B5EF4-FFF2-40B4-BE49-F238E27FC236}">
                <a16:creationId xmlns:a16="http://schemas.microsoft.com/office/drawing/2014/main" id="{D60AA7FB-9F84-4DE7-AE7A-BC44AC8B3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9433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BBE1F-27B8-408B-8536-67F88C72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6C0D8-AFF1-405F-8746-5DA4C6CB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5C6C7-0F1A-45BA-B1A3-3FF3ED6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27</a:t>
            </a:fld>
            <a:endParaRPr lang="en-US"/>
          </a:p>
        </p:txBody>
      </p:sp>
      <p:pic>
        <p:nvPicPr>
          <p:cNvPr id="19458" name="Picture 2" descr="https://raw.githubusercontent.com/Ischi94/palint-origin/master/figures/cont_fragm.png">
            <a:extLst>
              <a:ext uri="{FF2B5EF4-FFF2-40B4-BE49-F238E27FC236}">
                <a16:creationId xmlns:a16="http://schemas.microsoft.com/office/drawing/2014/main" id="{398F6CD1-F00C-417C-B3DF-4A909792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66" y="352989"/>
            <a:ext cx="8254319" cy="584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59308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309A4-E406-43D5-8F7A-D053714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E7654-3AA4-47B6-BFF6-F524FBFA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4827C-474E-40E0-A6DC-F594943E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28</a:t>
            </a:fld>
            <a:endParaRPr lang="en-US"/>
          </a:p>
        </p:txBody>
      </p:sp>
      <p:pic>
        <p:nvPicPr>
          <p:cNvPr id="20482" name="Picture 2" descr="https://raw.githubusercontent.com/Ischi94/palint-origin/master/figures/environmental_differences.png">
            <a:extLst>
              <a:ext uri="{FF2B5EF4-FFF2-40B4-BE49-F238E27FC236}">
                <a16:creationId xmlns:a16="http://schemas.microsoft.com/office/drawing/2014/main" id="{756C60D0-011D-4E7D-BC7F-CB44AEED1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73" y="77558"/>
            <a:ext cx="9297987" cy="63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806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3.googleusercontent.com/b39U4RjFTJWOIOGw5Po415twJH-hRnjE9a59s7ec__O8Z3NMCucLX5y_615ZV8Tl0AI2XkzG8Ben3910BU16JMbbSGET6GlXpJqU0rVw8QJs0XC0Uj9-qakWNiQteXy9a_MHSjincTkSTlyWjBhqUKu38MtJUY1hsV_5NKYH1bcqC-4n1d6dEpEt-w">
            <a:extLst>
              <a:ext uri="{FF2B5EF4-FFF2-40B4-BE49-F238E27FC236}">
                <a16:creationId xmlns:a16="http://schemas.microsoft.com/office/drawing/2014/main" id="{38D1AFA1-2773-4B26-966C-F4FD46C21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25"/>
            <a:ext cx="12192000" cy="66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96376-F4D0-42F0-9F1A-440E6768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50A2A-CC8F-436D-A848-DD7C51FE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F0768-F136-4CB1-B388-DE293A51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52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F53C8-5191-410D-BE6C-AE534F36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02.02.2023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2B17C-B9A3-4A42-AE67-405F025A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B73C-32F2-469B-B911-6C6B4636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2DEF1-A11D-44D1-8259-8B5615AD94B5}"/>
              </a:ext>
            </a:extLst>
          </p:cNvPr>
          <p:cNvSpPr txBox="1"/>
          <p:nvPr/>
        </p:nvSpPr>
        <p:spPr>
          <a:xfrm>
            <a:off x="4100945" y="5410534"/>
            <a:ext cx="199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Urban 2015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06327-A244-46FA-9C2D-2B0929A3566D}"/>
              </a:ext>
            </a:extLst>
          </p:cNvPr>
          <p:cNvSpPr txBox="1"/>
          <p:nvPr/>
        </p:nvSpPr>
        <p:spPr>
          <a:xfrm>
            <a:off x="9685006" y="5410534"/>
            <a:ext cx="234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Song et al.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4DEA6-708E-4F14-8BAA-F1416004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1" y="1090900"/>
            <a:ext cx="5279756" cy="4319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6BF70C-147C-4F8B-8584-1C34F5AF6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" y="1090593"/>
            <a:ext cx="5279756" cy="4319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CD842A-B941-43C3-9BB7-8E0F08C93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" y="1090593"/>
            <a:ext cx="5279756" cy="43196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7EC142-DE40-4FA8-BCD4-9D7A86E5C2CA}"/>
              </a:ext>
            </a:extLst>
          </p:cNvPr>
          <p:cNvSpPr/>
          <p:nvPr/>
        </p:nvSpPr>
        <p:spPr>
          <a:xfrm>
            <a:off x="275281" y="767728"/>
            <a:ext cx="61386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B3949A-4F22-46B3-914E-57258ACAE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37" y="1090592"/>
            <a:ext cx="5279756" cy="4319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AA29A8-1250-4781-AAB5-BAC6B1442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4" y="1090593"/>
            <a:ext cx="5279756" cy="4319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0AC3CD-6254-4EF2-9CA7-F7CECD9DAE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4" y="1090593"/>
            <a:ext cx="5279756" cy="4319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BC3D4D-C6F3-43AB-954D-2A9EB2B4C4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4" y="1090593"/>
            <a:ext cx="5279756" cy="4319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3BE64E-F3EF-49CB-882A-DD305E553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4" y="1090593"/>
            <a:ext cx="5279756" cy="43196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C173CFF-098E-4A19-8F92-72AC7F2267B7}"/>
              </a:ext>
            </a:extLst>
          </p:cNvPr>
          <p:cNvSpPr txBox="1"/>
          <p:nvPr/>
        </p:nvSpPr>
        <p:spPr>
          <a:xfrm>
            <a:off x="9783194" y="1447773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EEB462"/>
                </a:solidFill>
              </a:rPr>
              <a:t>Mass extinctions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957E57-13B8-4646-8943-519561197B27}"/>
              </a:ext>
            </a:extLst>
          </p:cNvPr>
          <p:cNvSpPr/>
          <p:nvPr/>
        </p:nvSpPr>
        <p:spPr>
          <a:xfrm>
            <a:off x="6413953" y="857680"/>
            <a:ext cx="5615148" cy="48754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51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26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F7727-A9E4-4423-8884-6DBEF22A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1F57C-A579-4AAF-8CDF-964587A76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1DADB-7FCD-4DB9-88C0-93BB537C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30</a:t>
            </a:fld>
            <a:endParaRPr lang="en-US"/>
          </a:p>
        </p:txBody>
      </p:sp>
      <p:pic>
        <p:nvPicPr>
          <p:cNvPr id="9218" name="Picture 2" descr="https://lh3.googleusercontent.com/Y4YvhXNlKlPhM4-dfYLRwJ6d7wfE6UGSssJ6R3CzE0NI-iDq7oSvhw30joX9181S_8rLduTERzuMiJSJYCpyMnprqXvWpBQJ3JjZOrkzbLhNZ_z5yaW1raG2y5I3h5k62XjXdWtAYzps3bqiNBaSdGPLUg=s2048">
            <a:extLst>
              <a:ext uri="{FF2B5EF4-FFF2-40B4-BE49-F238E27FC236}">
                <a16:creationId xmlns:a16="http://schemas.microsoft.com/office/drawing/2014/main" id="{5EA09A8E-1C04-4559-9628-FCCE8AFE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718" y="10937"/>
            <a:ext cx="2286016" cy="201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https://lh6.googleusercontent.com/ybdFwXsc9msUFjpRDl7FwEpJ7IvqR4YHK_1SkuktAuwx4BzubXhRxb4kAG111l-l_ncXFcH7x_1qQVz9095mp7ExCygj5m9oFt-MxjYHrr-4uqdIAL8PjPNpVg90Deu2Lylr4Xqb0jAKaH3MvMh3Kt0Kvw=s2048">
            <a:extLst>
              <a:ext uri="{FF2B5EF4-FFF2-40B4-BE49-F238E27FC236}">
                <a16:creationId xmlns:a16="http://schemas.microsoft.com/office/drawing/2014/main" id="{51AF967F-7FB4-452E-811C-48C119AF7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96" y="136525"/>
            <a:ext cx="1828814" cy="259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3.googleusercontent.com/zi8dzDitn-zXlK7dAvRW58Cx40K2K0yhBQBGVAzSkaNZtAFoorTVVP5yadJ5zDXz3mmvP1iszKIFVo8s5XJGs0TC8ohiBZHumyHWcmLLQra5DjlGzpKkO3n3ZodGMBqEC-cjPfV6XqqeFd6o9KDL8gXqxA=s2048">
            <a:extLst>
              <a:ext uri="{FF2B5EF4-FFF2-40B4-BE49-F238E27FC236}">
                <a16:creationId xmlns:a16="http://schemas.microsoft.com/office/drawing/2014/main" id="{DA8CDE27-C297-4762-B9EE-20CDD8A3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73" y="1984959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https://lh5.googleusercontent.com/5JgS-JB4QLEPwQViFYYia-saqRWt9bON8dsaHrpqEPPj71baSu4DtaCbHJ374XVE598zsOZG7FJYk6HDn9Uz7kn0iHdm2Z1OBhf__jYHmyPX3Zs9aDA6IHvIHxHLswJVQmppV60DItjozXnwC9lA0xFbmA=s2048">
            <a:extLst>
              <a:ext uri="{FF2B5EF4-FFF2-40B4-BE49-F238E27FC236}">
                <a16:creationId xmlns:a16="http://schemas.microsoft.com/office/drawing/2014/main" id="{D3071144-B9AB-45B2-AB64-9149E4E8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9" y="1545768"/>
            <a:ext cx="2419368" cy="35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4.googleusercontent.com/HKGoR27rHgQgL8xd7i6yKxNmH1aZl-BPK5kApbgHgzwQtVIp42XigeZXcv6UOAxZBXgG00YyZMASB1KDjbMDl2iKxJ7APHukn2KFz-ibOkvZ3tJ_A6aqdvHj4Wvl7pL-E6zqYzCPgA40TxKSr1XxcQg9_w=s2048">
            <a:extLst>
              <a:ext uri="{FF2B5EF4-FFF2-40B4-BE49-F238E27FC236}">
                <a16:creationId xmlns:a16="http://schemas.microsoft.com/office/drawing/2014/main" id="{4A945D52-71AD-4874-A6BE-A0F048E0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73" y="1545768"/>
            <a:ext cx="2419368" cy="35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https://lh6.googleusercontent.com/lX84aoGeT5haSOu9YPtVRP6p_3aKFlKalwdKZYPG7MDO6VYvbI4LNBOjl_eZcnomC4YMjJ_ccEl46oKAE7dwqE_WVsVtOz61Nz7UO9OdDVNaUY19saqqIys-JDd7SoA0SoUwXfpSlNcW7O2wevKwRuC3hA=s2048">
            <a:extLst>
              <a:ext uri="{FF2B5EF4-FFF2-40B4-BE49-F238E27FC236}">
                <a16:creationId xmlns:a16="http://schemas.microsoft.com/office/drawing/2014/main" id="{B2CFE9E5-32E6-474A-ADA3-26020FC0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770" y="1545768"/>
            <a:ext cx="2419368" cy="35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h4.googleusercontent.com/0XTpixWqpNk3VI1bfQ22kBMgtTvVt18ga52214wNO-_kcYE1S4CuT9WwfKRsWr9B6FSwaifBdnnUsiyR8jLUrkDp1BpmsUNekz39e7kCMevR516etrSlIRksQXmX-02De_VkO1bE8HKT1nQpiDd9RhpoOg=s2048">
            <a:extLst>
              <a:ext uri="{FF2B5EF4-FFF2-40B4-BE49-F238E27FC236}">
                <a16:creationId xmlns:a16="http://schemas.microsoft.com/office/drawing/2014/main" id="{D99AF838-2696-44DB-9E8C-45E83BB5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0269">
            <a:off x="7706782" y="1171430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https://lh3.googleusercontent.com/ApWTpuG8QwwiqmXiYxsWkuiFE0TgLBy1cWGRVpYi913zQBbsgxZhsk-NRBdyzluDYRtuPesoWPTD3QBJnKMuanbblBl7iD9UD_7sLLnrczMZ5M3hRXXL6GWvokeNOfwaT0994CVB1MP4RXFP8onniq1Sag=s2048">
            <a:extLst>
              <a:ext uri="{FF2B5EF4-FFF2-40B4-BE49-F238E27FC236}">
                <a16:creationId xmlns:a16="http://schemas.microsoft.com/office/drawing/2014/main" id="{DF6B967B-0398-4478-9138-5AB6FA5C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38" y="3148733"/>
            <a:ext cx="2457468" cy="304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lh5.googleusercontent.com/TOeO7jNzPdXVE-_QOpz-gxdjiQYoG4veWYdCJIlCLaaa1T8w7Udaz1trLSKzaGuxqSTouqoyTH5yqUmRAlq5QqpDw7UqZp-mTw2Sj02bpgvFqJzAjiiLb6UxVj8rkFXBnsiaW6EQ_9pPCHvicS1TNNgxcQ=s2048">
            <a:extLst>
              <a:ext uri="{FF2B5EF4-FFF2-40B4-BE49-F238E27FC236}">
                <a16:creationId xmlns:a16="http://schemas.microsoft.com/office/drawing/2014/main" id="{45C449C9-7083-401C-9BF4-5A5BB153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73" y="3978722"/>
            <a:ext cx="2400318" cy="266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lh4.googleusercontent.com/0XTpixWqpNk3VI1bfQ22kBMgtTvVt18ga52214wNO-_kcYE1S4CuT9WwfKRsWr9B6FSwaifBdnnUsiyR8jLUrkDp1BpmsUNekz39e7kCMevR516etrSlIRksQXmX-02De_VkO1bE8HKT1nQpiDd9RhpoOg=s2048">
            <a:extLst>
              <a:ext uri="{FF2B5EF4-FFF2-40B4-BE49-F238E27FC236}">
                <a16:creationId xmlns:a16="http://schemas.microsoft.com/office/drawing/2014/main" id="{E8882361-6D6A-4D71-962A-49091C5C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0269">
            <a:off x="7538150" y="4410913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lh3.googleusercontent.com/zi8dzDitn-zXlK7dAvRW58Cx40K2K0yhBQBGVAzSkaNZtAFoorTVVP5yadJ5zDXz3mmvP1iszKIFVo8s5XJGs0TC8ohiBZHumyHWcmLLQra5DjlGzpKkO3n3ZodGMBqEC-cjPfV6XqqeFd6o9KDL8gXqxA=s2048">
            <a:extLst>
              <a:ext uri="{FF2B5EF4-FFF2-40B4-BE49-F238E27FC236}">
                <a16:creationId xmlns:a16="http://schemas.microsoft.com/office/drawing/2014/main" id="{8D3C3BDA-F838-47FE-883C-B741F5A21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138276" y="3601174"/>
            <a:ext cx="1700225" cy="10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2A9C5-1806-4FE4-ABA1-E1CFF4C54DEF}"/>
              </a:ext>
            </a:extLst>
          </p:cNvPr>
          <p:cNvSpPr txBox="1"/>
          <p:nvPr/>
        </p:nvSpPr>
        <p:spPr>
          <a:xfrm>
            <a:off x="1269536" y="462096"/>
            <a:ext cx="1229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Initial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Geographic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Occupation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3347BC-87A8-4F57-BB66-2D2D31BCBE0C}"/>
              </a:ext>
            </a:extLst>
          </p:cNvPr>
          <p:cNvCxnSpPr/>
          <p:nvPr/>
        </p:nvCxnSpPr>
        <p:spPr>
          <a:xfrm>
            <a:off x="2702560" y="5921829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C895AD-8BEB-49D7-9DEF-DBDD5F96F85B}"/>
              </a:ext>
            </a:extLst>
          </p:cNvPr>
          <p:cNvCxnSpPr/>
          <p:nvPr/>
        </p:nvCxnSpPr>
        <p:spPr>
          <a:xfrm>
            <a:off x="4695698" y="5950011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2F8907-3678-4EC5-AFB9-F22BD11E2BAB}"/>
              </a:ext>
            </a:extLst>
          </p:cNvPr>
          <p:cNvSpPr txBox="1"/>
          <p:nvPr/>
        </p:nvSpPr>
        <p:spPr>
          <a:xfrm>
            <a:off x="3109872" y="6017013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EF2190-4FB6-4C38-87D0-1E4B8790690C}"/>
              </a:ext>
            </a:extLst>
          </p:cNvPr>
          <p:cNvCxnSpPr>
            <a:cxnSpLocks/>
          </p:cNvCxnSpPr>
          <p:nvPr/>
        </p:nvCxnSpPr>
        <p:spPr>
          <a:xfrm>
            <a:off x="2702560" y="6205828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57969C-D966-4A25-BB30-5BE4481E30AE}"/>
              </a:ext>
            </a:extLst>
          </p:cNvPr>
          <p:cNvCxnSpPr>
            <a:cxnSpLocks/>
          </p:cNvCxnSpPr>
          <p:nvPr/>
        </p:nvCxnSpPr>
        <p:spPr>
          <a:xfrm>
            <a:off x="4370214" y="6214056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FF8953-2DC1-491F-8858-0B94CF724612}"/>
              </a:ext>
            </a:extLst>
          </p:cNvPr>
          <p:cNvCxnSpPr/>
          <p:nvPr/>
        </p:nvCxnSpPr>
        <p:spPr>
          <a:xfrm>
            <a:off x="7330818" y="5921829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89DBD9-4809-4EA8-9FBE-4845BC07EBCD}"/>
              </a:ext>
            </a:extLst>
          </p:cNvPr>
          <p:cNvCxnSpPr/>
          <p:nvPr/>
        </p:nvCxnSpPr>
        <p:spPr>
          <a:xfrm>
            <a:off x="9323956" y="5950011"/>
            <a:ext cx="0" cy="4934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C0DB48-474C-4214-BF46-4890267BD091}"/>
              </a:ext>
            </a:extLst>
          </p:cNvPr>
          <p:cNvSpPr txBox="1"/>
          <p:nvPr/>
        </p:nvSpPr>
        <p:spPr>
          <a:xfrm>
            <a:off x="7710880" y="6017013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A9D660-62AB-412E-A72C-6E633770E405}"/>
              </a:ext>
            </a:extLst>
          </p:cNvPr>
          <p:cNvCxnSpPr>
            <a:cxnSpLocks/>
          </p:cNvCxnSpPr>
          <p:nvPr/>
        </p:nvCxnSpPr>
        <p:spPr>
          <a:xfrm>
            <a:off x="7330818" y="6205828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11B685-6A39-468E-8DA7-ED09EE94DE0C}"/>
              </a:ext>
            </a:extLst>
          </p:cNvPr>
          <p:cNvCxnSpPr>
            <a:cxnSpLocks/>
          </p:cNvCxnSpPr>
          <p:nvPr/>
        </p:nvCxnSpPr>
        <p:spPr>
          <a:xfrm>
            <a:off x="8998472" y="6214056"/>
            <a:ext cx="32548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40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DC5DA-369A-45B3-B505-60C14CC0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47B23-B0B8-4FB6-950D-FA9BD96F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635D6-0B31-4419-B001-117F8099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31</a:t>
            </a:fld>
            <a:endParaRPr lang="en-US"/>
          </a:p>
        </p:txBody>
      </p:sp>
      <p:pic>
        <p:nvPicPr>
          <p:cNvPr id="14338" name="Picture 2" descr="https://lh3.googleusercontent.com/kupNRYxz5Egn8U1YTU8HI5WCiKtgKdOnjljcjIKx7FY-amjJzCXnZOB-sH64vx38VtFNsAkK2WwiSdMKVD89S14mYJjf-I23F05nUZYnH5_8eXeF_3lAdoNY-0tKUcJbpfHKAosoBLbAmSneOiJE7J62WA=s2048">
            <a:extLst>
              <a:ext uri="{FF2B5EF4-FFF2-40B4-BE49-F238E27FC236}">
                <a16:creationId xmlns:a16="http://schemas.microsoft.com/office/drawing/2014/main" id="{B8645633-7E1F-4A94-95D8-08B02A62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69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4.googleusercontent.com/sqv8a-n-mQTtGZ57kDm3ZNMjeYjqETAo_hXMDdtd4gz-HEbt1umralBa8nefQOCC3hF46x34RVE4rZLxqHDRN7a25skD5lDYKo3OQBpXOVq-qZ8BfaPAKiCV5YE4LurJVND8COnvrAiYLba5r-K1YtYFYg=s2048">
            <a:extLst>
              <a:ext uri="{FF2B5EF4-FFF2-40B4-BE49-F238E27FC236}">
                <a16:creationId xmlns:a16="http://schemas.microsoft.com/office/drawing/2014/main" id="{BC63CC02-A108-476E-8909-93B20A52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69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lh6.googleusercontent.com/65wWDtE2Dkhf-tWWuGL4YtLu-T84EKO63QoAIm8uukhsx11PX3V2vEGxd7Gys3si1Iw3otRdY_9aW3uuaZUKMJ_UhghxdxRtsKkA3AJd7AeUXe8VKRFkuJOOhe0wJP1lytLcnCmxehCZGMQiK4GkYaI67A=s2048">
            <a:extLst>
              <a:ext uri="{FF2B5EF4-FFF2-40B4-BE49-F238E27FC236}">
                <a16:creationId xmlns:a16="http://schemas.microsoft.com/office/drawing/2014/main" id="{384C6112-2596-4382-A6A6-5004C218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38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389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1F5F63-55FE-4E9D-9001-F00A8755F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5AB42-EEAA-43B2-9E4F-7AC9AA7F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FB6D9-5978-4713-85ED-F1C70ABA3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32</a:t>
            </a:fld>
            <a:endParaRPr lang="en-US"/>
          </a:p>
        </p:txBody>
      </p:sp>
      <p:pic>
        <p:nvPicPr>
          <p:cNvPr id="15362" name="Picture 2" descr="https://lh3.googleusercontent.com/Kh1PjV2YWmbkzZ_ixlg1HdTaL7oV2Xblp_K1CjjjHK2LAK6_Gs-empi26E3L9_hwC5DoTeOnOAHtA4DZJqwwhDUI7V3M6cIlq--pa-N3tuVbJDH8HCVuZcHguoKWYUbUEYUPl8rEdyG0ejtiVkMaf7cAtqi19MMLt5-H3i2Yw-tXG6siIsQEpEOaNsTb">
            <a:extLst>
              <a:ext uri="{FF2B5EF4-FFF2-40B4-BE49-F238E27FC236}">
                <a16:creationId xmlns:a16="http://schemas.microsoft.com/office/drawing/2014/main" id="{E5E517A3-7541-476E-9E14-BF87A346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048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5C7D7-A0B7-4DF0-AED1-74537ED8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61AD1-9CB3-4C47-8EB6-601701CE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04D71-B762-42C4-8952-8459CB45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33</a:t>
            </a:fld>
            <a:endParaRPr lang="en-US"/>
          </a:p>
        </p:txBody>
      </p:sp>
      <p:pic>
        <p:nvPicPr>
          <p:cNvPr id="17410" name="Picture 2" descr="https://lh3.googleusercontent.com/2141tWsHid0U91mzXB-u1beBdjH5v9mHT6snSMSHVvIEV5otCSNBg9IVu_3QEE7MxtctXDS_jS3dzlR4E5USRnp4tzpIKw4bKAcvH9yvJh1vdiR9utPx6lcqNQNPru4wbIg2MFF26BeImTRFxJkc9-syesC9I1tMthVX8Ac-G7PJpGbsFOOS9dOI">
            <a:extLst>
              <a:ext uri="{FF2B5EF4-FFF2-40B4-BE49-F238E27FC236}">
                <a16:creationId xmlns:a16="http://schemas.microsoft.com/office/drawing/2014/main" id="{D232AC31-F436-47EB-A5D2-5C0FEAF5F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0"/>
            <a:ext cx="5435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62405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s://lh4.googleusercontent.com/wWVW-4nOdC9gqGPKedZW_2xEqI4IUF0paBTMGkeKuBSYXXDAKRztOJ-Cj54wdKnbzLkvN17cJ6yOdzhfqapJt0qpsID6KalmRFlf8lVaiTYG0GvH0b4v76xmKnLGuTPV-RorQaMoJRdCX5oFzKlM-9CU=s2048">
            <a:extLst>
              <a:ext uri="{FF2B5EF4-FFF2-40B4-BE49-F238E27FC236}">
                <a16:creationId xmlns:a16="http://schemas.microsoft.com/office/drawing/2014/main" id="{80857A4D-F64F-472D-90BB-E31F4FA28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25"/>
            <a:ext cx="12192000" cy="666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3.googleusercontent.com/xVxc7VMfQdhig2F0xnM7kaOGCtBT16q2xhozE-GL9LiOdjofaNS03e4EyjrgspAonSASBaY5VBhRNf4p9DJBwoPDS_13CTI_-hEcySZP_AG18K8BjPZfsCeKYwwbgp0pwnV73HVk_daquLLhHSZJ88tC=s2048">
            <a:extLst>
              <a:ext uri="{FF2B5EF4-FFF2-40B4-BE49-F238E27FC236}">
                <a16:creationId xmlns:a16="http://schemas.microsoft.com/office/drawing/2014/main" id="{BD71F9F8-04B6-49B1-B653-A13473FE0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233607"/>
            <a:ext cx="6946900" cy="379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D28EA-1DC8-4733-AFE6-ACFD98EC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39F00-6FF6-4020-84ED-D489588A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5E52E-8961-4573-A354-B57D008D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00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DA6FC7-4C5B-454F-A950-FCC08CF1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7CFCA-A97B-49AB-A66F-41619007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DF11A-83A2-46B0-AC91-642A3FD0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35</a:t>
            </a:fld>
            <a:endParaRPr lang="en-US"/>
          </a:p>
        </p:txBody>
      </p:sp>
      <p:pic>
        <p:nvPicPr>
          <p:cNvPr id="11268" name="Picture 4" descr="https://lh3.googleusercontent.com/BlPCxej1a1IOIueLuybntkGGsgGO9ivCC747AikxcpTZrOaJZkO4uaVTsw5N4u3wy5_Fn6z63UTDjCzO-Fbcss2bH8Qsgm493aajpuPMq9Dq1H2XqfYllAiKBY2y5uWW9s_YkowWYIhjYoZAwhCG4_7u=s2048">
            <a:extLst>
              <a:ext uri="{FF2B5EF4-FFF2-40B4-BE49-F238E27FC236}">
                <a16:creationId xmlns:a16="http://schemas.microsoft.com/office/drawing/2014/main" id="{D8ADBA45-516E-4378-8AC7-C96A5BCA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0" y="481242"/>
            <a:ext cx="3457601" cy="94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https://lh3.googleusercontent.com/-FBkmLmaZp9Py3YhnWmMY7TDpwLwNAtkF4fsDQ2yzlBLSrkb1mTuqdQq3BIfbjVZOu40IhJKv3DhSu675w1bZLih65cebDOcezX9tH1x0A0M_xBd9VjhYERgz3pskjxy8p3wafmIYeohkwg15V4svv5C=s2048">
            <a:extLst>
              <a:ext uri="{FF2B5EF4-FFF2-40B4-BE49-F238E27FC236}">
                <a16:creationId xmlns:a16="http://schemas.microsoft.com/office/drawing/2014/main" id="{0C481735-E4CA-4AD4-83A3-7C7BE486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4365"/>
            <a:ext cx="3300437" cy="108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lh3.googleusercontent.com/E6miPf4It_cz1bkDxqAJ4HXSQRZfTKvdYFa6JRjMasUppE2owrG37yT3-kl0DUt9tvDgoVPM5WMKn1Pgd_28ut1MiA_m-yP77O2enN58TQdKNdjYt1Kpc5mlN-ndjgG7zXIvn-e8M-F6a5-Jm-Cct6Xp=s2048">
            <a:extLst>
              <a:ext uri="{FF2B5EF4-FFF2-40B4-BE49-F238E27FC236}">
                <a16:creationId xmlns:a16="http://schemas.microsoft.com/office/drawing/2014/main" id="{541B0FA8-B71C-4B8E-AAE5-488209229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770" y="1947847"/>
            <a:ext cx="3443313" cy="10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https://lh4.googleusercontent.com/uLCRS5YPa0U39VWtewF9Dd9p4l_fz1dkE0xA33MiYsgP3ZYRKRkBdnry_Cw_lk-UvXc3e0GSCOjcpAo6sxw7S1Oh1FzRRxcR8cZOBeUX5Jt9tRTH9Uki9KSGwuISop6ZhfFGC6-9gUTFNMG7NcJarjRN=s2048">
            <a:extLst>
              <a:ext uri="{FF2B5EF4-FFF2-40B4-BE49-F238E27FC236}">
                <a16:creationId xmlns:a16="http://schemas.microsoft.com/office/drawing/2014/main" id="{6AE665B2-97AB-41D0-9A38-F56FE13DA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88" y="481242"/>
            <a:ext cx="3859442" cy="38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A1C4D7-3DFE-4B0E-9C68-6517259C9791}"/>
              </a:ext>
            </a:extLst>
          </p:cNvPr>
          <p:cNvSpPr/>
          <p:nvPr/>
        </p:nvSpPr>
        <p:spPr>
          <a:xfrm>
            <a:off x="2993014" y="6196755"/>
            <a:ext cx="7137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Assemblage Temperature ~  ∫ Species Temperature Niches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C8A60-C60E-4B67-9C03-D4D95D946E91}"/>
              </a:ext>
            </a:extLst>
          </p:cNvPr>
          <p:cNvSpPr/>
          <p:nvPr/>
        </p:nvSpPr>
        <p:spPr>
          <a:xfrm>
            <a:off x="2787650" y="5608548"/>
            <a:ext cx="7137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Climatic Mismatch = Actual Temperature - Assemblage Temperature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72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5B841-C619-4ACA-AC7F-327247FB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E4310-4280-4A1F-A802-75636CF9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D813B-8FF4-4AB5-93CE-AB0BF9FB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36</a:t>
            </a:fld>
            <a:endParaRPr lang="en-US"/>
          </a:p>
        </p:txBody>
      </p:sp>
      <p:pic>
        <p:nvPicPr>
          <p:cNvPr id="12290" name="Picture 2" descr="https://lh6.googleusercontent.com/X0VHVJmZxozzq-cBqGhIib5oYcKZdzYW82fGvOFIQSmub9YUL0AVH_-xaIjnSf-gXktIJUwFIEE32IIYfXH7PJM_JelqfvOV6DFmfoifFfUuqg5vEoI8DeGGeKeLKIe3gOYxRshqkg__JaHCCN06aeTL=s2048">
            <a:extLst>
              <a:ext uri="{FF2B5EF4-FFF2-40B4-BE49-F238E27FC236}">
                <a16:creationId xmlns:a16="http://schemas.microsoft.com/office/drawing/2014/main" id="{9846BAE8-E614-4B80-80B9-B86487B7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648955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6.googleusercontent.com/bJQtuKP8APVfZxgoEPL5qL7oRmGN0ednxHWvAL4ExUh-px9m4hIcvLrCidTVMdvZAW2imrA4gPAnLiqtwajMq6w-OfHZt4AgmNDX2346ig71jWcMWIKu2xsgjLMiop6l0kDOzmP6gxBrebh_GHF1WAuk=s2048">
            <a:extLst>
              <a:ext uri="{FF2B5EF4-FFF2-40B4-BE49-F238E27FC236}">
                <a16:creationId xmlns:a16="http://schemas.microsoft.com/office/drawing/2014/main" id="{569DEE4B-2A03-4100-AE33-D9F4D77C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648955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90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C7950-AA92-43DA-984B-AC55A1C1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B0E8F-FE23-4ECF-A654-60F59D6C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0EC5A-8DB0-48D5-A862-93D27E09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37</a:t>
            </a:fld>
            <a:endParaRPr lang="en-US"/>
          </a:p>
        </p:txBody>
      </p:sp>
      <p:pic>
        <p:nvPicPr>
          <p:cNvPr id="13316" name="Picture 4" descr="https://lh4.googleusercontent.com/q-LQtk3aWB7XTy-m6rc9fj3Bkq7cHVSADH58oEYS7aks72aUwhDexEsYKSOsC1vW4GVDIi4zQZFqUoS-VgVUPlA3AHSVPsLgpqWZ1GFcCGKoSETtm-3toBKB_RDzErHYDl5y0n9yF2hoxGM4iCbG4JHV=s2048">
            <a:extLst>
              <a:ext uri="{FF2B5EF4-FFF2-40B4-BE49-F238E27FC236}">
                <a16:creationId xmlns:a16="http://schemas.microsoft.com/office/drawing/2014/main" id="{ADDF234E-3A7C-4F7A-8229-9C5E8DD51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lh3.googleusercontent.com/e3cjjRHDiB-UN8jbm30HBi7BbO8Fs4GBcEVbtiH3yGDhrQCAXNmY5gfdwGtIUZF0vivF-z-JMX9yfVPj8SFjqKP8_fyx6G9wkIxnnAqnXGegOzJe1RDXTqcDhIblFhuh6WmzIrZSS5ZcFn59jInUZqfw=s2048">
            <a:extLst>
              <a:ext uri="{FF2B5EF4-FFF2-40B4-BE49-F238E27FC236}">
                <a16:creationId xmlns:a16="http://schemas.microsoft.com/office/drawing/2014/main" id="{46430401-E5AC-4025-A831-6EDC2304B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lh5.googleusercontent.com/N-sVrionG8eYfqMIi9lLtsRewLj_6Sy0Pf6X_4m4kP_KLfYcBOfsTfbfyhxp0AuNEXMzOYqLyM_N22_mONAbjv7pM7KYcVTS2JJmjUox86x1PDPdJUTbOzXY0ZSR6q1CyHkeyZCE3G-pg8-jkwhr5UcL=s2048">
            <a:extLst>
              <a:ext uri="{FF2B5EF4-FFF2-40B4-BE49-F238E27FC236}">
                <a16:creationId xmlns:a16="http://schemas.microsoft.com/office/drawing/2014/main" id="{E3E6730F-3646-4D90-91F3-BBF17380F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5823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lh3.googleusercontent.com/74yGwUSDVN_8DNF341dl4eDZguKmDZiojaVAdvtPiWBGkXW9WQZ5Po11iKA29-FfukkmeyMqyTlVY0bCohRFl2K8XOJiHVO_HFiWKKbvrh5x1j8zAg8_GZ4HkTbQbZh8saT0pTinotH0RCTRymBPe0Zv=s2048">
            <a:extLst>
              <a:ext uri="{FF2B5EF4-FFF2-40B4-BE49-F238E27FC236}">
                <a16:creationId xmlns:a16="http://schemas.microsoft.com/office/drawing/2014/main" id="{A3CF430D-5579-4E5C-A569-9E16E1F0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70526"/>
            <a:ext cx="975360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4.googleusercontent.com/UXFu7XbbDp4t9QskhVglXQ3PRuUyGp3MTZr5TBbtrLctBbMHl9MrIn6pWNvdy5MUj2jaKRnVYei4AXULeImvYhGxWRnzd0Oo64OUVo7afemkzlX0_xwAZkiz8TBuPMNnsEktJuU8-xGu8ud5lsfLXrkh=s2048">
            <a:extLst>
              <a:ext uri="{FF2B5EF4-FFF2-40B4-BE49-F238E27FC236}">
                <a16:creationId xmlns:a16="http://schemas.microsoft.com/office/drawing/2014/main" id="{234D1ADF-1D68-4D63-8FF8-9F0716B2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0" y="-1"/>
            <a:ext cx="3797300" cy="207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79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9E46DE-5B23-49CB-8D4C-45082DE6B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28"/>
          <a:stretch/>
        </p:blipFill>
        <p:spPr>
          <a:xfrm>
            <a:off x="696686" y="478971"/>
            <a:ext cx="7155543" cy="59007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3A04A-B30B-4D47-829E-4A0BF932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6CF82-14A1-4B44-86C8-F1906179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09363-A274-4364-88F6-3DA3E1FC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663A8-7553-43B0-BB6A-1D75F9A9C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6" r="189"/>
          <a:stretch/>
        </p:blipFill>
        <p:spPr>
          <a:xfrm>
            <a:off x="7968343" y="631371"/>
            <a:ext cx="3657600" cy="590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36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08704-7D3A-44E9-99E9-CC3C709D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EB7AC-28CE-4106-B4C5-6F12E81D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B9ABA-D33E-45F7-A605-90B2BB68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4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AAF2DE-EB52-411C-AE2B-D3F2C7FC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6116BC-16E2-4161-B49C-BEBDA76EE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D8AB774A-564D-4EB9-BCBF-1A8D75A27FAB}"/>
              </a:ext>
            </a:extLst>
          </p:cNvPr>
          <p:cNvSpPr txBox="1">
            <a:spLocks/>
          </p:cNvSpPr>
          <p:nvPr/>
        </p:nvSpPr>
        <p:spPr>
          <a:xfrm>
            <a:off x="441960" y="1824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Temporal context</a:t>
            </a:r>
          </a:p>
        </p:txBody>
      </p:sp>
    </p:spTree>
    <p:extLst>
      <p:ext uri="{BB962C8B-B14F-4D97-AF65-F5344CB8AC3E}">
        <p14:creationId xmlns:p14="http://schemas.microsoft.com/office/powerpoint/2010/main" val="3461952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3179F-4662-41AD-BBC8-2AB510F78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47916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Deep-Time</a:t>
            </a:r>
          </a:p>
          <a:p>
            <a:pPr lvl="1"/>
            <a:r>
              <a:rPr lang="en-US" dirty="0"/>
              <a:t>Extinction risk of fossils</a:t>
            </a:r>
          </a:p>
          <a:p>
            <a:pPr lvl="1"/>
            <a:r>
              <a:rPr lang="en-US" dirty="0"/>
              <a:t>Origination probability of fossils</a:t>
            </a:r>
          </a:p>
          <a:p>
            <a:pPr lvl="1"/>
            <a:r>
              <a:rPr lang="en-US" dirty="0"/>
              <a:t>Environmental data during extinction events</a:t>
            </a:r>
          </a:p>
          <a:p>
            <a:pPr lvl="1"/>
            <a:endParaRPr lang="en-US" sz="1050" dirty="0"/>
          </a:p>
          <a:p>
            <a:r>
              <a:rPr lang="en-US" dirty="0"/>
              <a:t>Near-Time</a:t>
            </a:r>
          </a:p>
          <a:p>
            <a:pPr lvl="1"/>
            <a:r>
              <a:rPr lang="en-US" dirty="0"/>
              <a:t>Rate of change in terrestrial plants</a:t>
            </a:r>
          </a:p>
          <a:p>
            <a:pPr lvl="1"/>
            <a:r>
              <a:rPr lang="en-US" dirty="0"/>
              <a:t>Assemblage turnover in planktonic foraminifera</a:t>
            </a:r>
          </a:p>
          <a:p>
            <a:pPr lvl="1"/>
            <a:r>
              <a:rPr lang="en-US" dirty="0"/>
              <a:t>Implementation in conservation science</a:t>
            </a:r>
          </a:p>
          <a:p>
            <a:pPr lvl="1"/>
            <a:endParaRPr lang="en-US" sz="1050" dirty="0"/>
          </a:p>
          <a:p>
            <a:r>
              <a:rPr lang="en-US" dirty="0"/>
              <a:t>Outlook</a:t>
            </a:r>
          </a:p>
          <a:p>
            <a:pPr lvl="1"/>
            <a:r>
              <a:rPr lang="en-US" dirty="0"/>
              <a:t>Meta-analysis</a:t>
            </a:r>
          </a:p>
          <a:p>
            <a:pPr lvl="1"/>
            <a:r>
              <a:rPr lang="en-US" dirty="0"/>
              <a:t>Shark extinctions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EC78D-26AB-41D4-ACE5-BD2F033F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0684-5472-4216-9B21-AB0B92DA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024D9-9BB7-471A-94E4-EFC56FF3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C3C16D-A511-4D80-AE4B-92B6A157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Temporal context matters</a:t>
            </a:r>
          </a:p>
        </p:txBody>
      </p:sp>
      <p:pic>
        <p:nvPicPr>
          <p:cNvPr id="1030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30DA709A-BC60-4D09-8AA0-1714C7B9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44" y="1791898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inosaur footprints">
            <a:extLst>
              <a:ext uri="{FF2B5EF4-FFF2-40B4-BE49-F238E27FC236}">
                <a16:creationId xmlns:a16="http://schemas.microsoft.com/office/drawing/2014/main" id="{2A5E0A32-1E0E-44CD-888E-BCF9AE257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0841" y="2064458"/>
            <a:ext cx="511934" cy="511934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614D4794-08F2-4E13-B66E-A4F11EBCF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1056" y="2504696"/>
            <a:ext cx="435734" cy="435734"/>
          </a:xfrm>
          <a:prstGeom prst="rect">
            <a:avLst/>
          </a:prstGeom>
        </p:spPr>
      </p:pic>
      <p:pic>
        <p:nvPicPr>
          <p:cNvPr id="14" name="Graphic 13" descr="Plant">
            <a:extLst>
              <a:ext uri="{FF2B5EF4-FFF2-40B4-BE49-F238E27FC236}">
                <a16:creationId xmlns:a16="http://schemas.microsoft.com/office/drawing/2014/main" id="{E880EA2A-203B-46E1-8843-935E5E79B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4633" y="3429000"/>
            <a:ext cx="478146" cy="47814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16F69-A5AA-4E12-844C-74A510D9BF97}"/>
              </a:ext>
            </a:extLst>
          </p:cNvPr>
          <p:cNvGrpSpPr>
            <a:grpSpLocks noChangeAspect="1"/>
          </p:cNvGrpSpPr>
          <p:nvPr/>
        </p:nvGrpSpPr>
        <p:grpSpPr>
          <a:xfrm>
            <a:off x="7113951" y="4219387"/>
            <a:ext cx="537265" cy="545169"/>
            <a:chOff x="6662034" y="4804401"/>
            <a:chExt cx="453000" cy="549047"/>
          </a:xfrm>
        </p:grpSpPr>
        <p:pic>
          <p:nvPicPr>
            <p:cNvPr id="1034" name="Picture 10" descr="https://pixabay.com/get/ga0dd38fee78ed6c19eabd489482f2454df5de5e2dcf99dfba61286b05eca6cfd0c357f390710d2be3ef8d5510707bdbd_640.png">
              <a:extLst>
                <a:ext uri="{FF2B5EF4-FFF2-40B4-BE49-F238E27FC236}">
                  <a16:creationId xmlns:a16="http://schemas.microsoft.com/office/drawing/2014/main" id="{15162700-588D-446E-B0E6-A76CBFDB0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447" y="4804401"/>
              <a:ext cx="412587" cy="43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4C953A-BC3D-4C09-8CB1-FAA3A4E13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2034" y="4804401"/>
              <a:ext cx="401491" cy="549047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http://phylopic.org/assets/images/submissions/873c87c4-1eaa-4482-91e9-70379f74da97.512.png">
            <a:extLst>
              <a:ext uri="{FF2B5EF4-FFF2-40B4-BE49-F238E27FC236}">
                <a16:creationId xmlns:a16="http://schemas.microsoft.com/office/drawing/2014/main" id="{5EC2522A-93B3-4F34-ADE8-BABD4C557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6358">
            <a:off x="8256041" y="3811879"/>
            <a:ext cx="201058" cy="5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9E90A57A-8D9F-4DC7-B979-24FE3DDEA5D8}"/>
              </a:ext>
            </a:extLst>
          </p:cNvPr>
          <p:cNvSpPr txBox="1">
            <a:spLocks/>
          </p:cNvSpPr>
          <p:nvPr/>
        </p:nvSpPr>
        <p:spPr>
          <a:xfrm>
            <a:off x="6862779" y="3526192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2023, </a:t>
            </a:r>
            <a:r>
              <a:rPr lang="en-US" i="1" dirty="0"/>
              <a:t>in prep for resubmission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8673A743-8126-4DD7-B7C4-9D6413DBCB6E}"/>
              </a:ext>
            </a:extLst>
          </p:cNvPr>
          <p:cNvSpPr txBox="1">
            <a:spLocks/>
          </p:cNvSpPr>
          <p:nvPr/>
        </p:nvSpPr>
        <p:spPr>
          <a:xfrm>
            <a:off x="5418051" y="1791898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42200AF7-CD3F-4C0D-A648-011C5A2D7C88}"/>
              </a:ext>
            </a:extLst>
          </p:cNvPr>
          <p:cNvSpPr txBox="1">
            <a:spLocks/>
          </p:cNvSpPr>
          <p:nvPr/>
        </p:nvSpPr>
        <p:spPr>
          <a:xfrm>
            <a:off x="6522775" y="2176626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PNAS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4648D72E-102D-48F2-A6A3-B7648CC80B16}"/>
              </a:ext>
            </a:extLst>
          </p:cNvPr>
          <p:cNvSpPr txBox="1">
            <a:spLocks/>
          </p:cNvSpPr>
          <p:nvPr/>
        </p:nvSpPr>
        <p:spPr>
          <a:xfrm>
            <a:off x="8183200" y="2497563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Joachimski et al. 2022, </a:t>
            </a:r>
            <a:r>
              <a:rPr lang="en-US" i="1" dirty="0"/>
              <a:t>Geology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D75F529E-3C18-4FBC-8267-D736ACB48002}"/>
              </a:ext>
            </a:extLst>
          </p:cNvPr>
          <p:cNvSpPr txBox="1">
            <a:spLocks/>
          </p:cNvSpPr>
          <p:nvPr/>
        </p:nvSpPr>
        <p:spPr>
          <a:xfrm>
            <a:off x="8452804" y="3909372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2023, </a:t>
            </a:r>
            <a:r>
              <a:rPr lang="en-US" i="1" dirty="0"/>
              <a:t>in review in GEB</a:t>
            </a:r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F9FC93D1-4ED7-4AE9-9E6B-092FBB02B385}"/>
              </a:ext>
            </a:extLst>
          </p:cNvPr>
          <p:cNvSpPr txBox="1">
            <a:spLocks/>
          </p:cNvSpPr>
          <p:nvPr/>
        </p:nvSpPr>
        <p:spPr>
          <a:xfrm>
            <a:off x="7663215" y="4268969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Flantua et al. 2023, </a:t>
            </a:r>
            <a:r>
              <a:rPr lang="en-US" i="1" dirty="0"/>
              <a:t>in review in GEB</a:t>
            </a:r>
          </a:p>
        </p:txBody>
      </p:sp>
    </p:spTree>
    <p:extLst>
      <p:ext uri="{BB962C8B-B14F-4D97-AF65-F5344CB8AC3E}">
        <p14:creationId xmlns:p14="http://schemas.microsoft.com/office/powerpoint/2010/main" val="4011724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2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5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8" dur="indefinite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1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4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7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allAtOnce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9" y="184539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6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1C076A-7AAD-4D5D-802D-91E0E658852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>
            <a:off x="7305964" y="1239667"/>
            <a:ext cx="1577725" cy="60572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E931559B-5F67-4758-ADC8-2FCC7859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3" y="4235614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167A590-08A1-482F-B69F-0790744DE670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26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-0.02239 0.00417 -0.01406 -0.00046 -0.03541 0.01158 C -0.05703 0.02176 -0.06419 0.03172 -0.07695 0.0463 C -0.09557 0.07199 -0.10612 0.08287 -0.12057 0.10834 " pathEditMode="relative" rAng="0" ptsTypes="AAAA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546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2943 0.088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439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57 0.10834 C -0.13971 0.15232 -0.1388 0.14537 -0.14596 0.16644 C -0.15104 0.18357 -0.15325 0.17153 -0.16341 0.22871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601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43 0.08819 L 0.15247 0.1222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169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 animBg="1"/>
      <p:bldP spid="28" grpId="1" animBg="1"/>
      <p:bldP spid="28" grpId="2" animBg="1"/>
      <p:bldP spid="41" grpId="0"/>
      <p:bldP spid="42" grpId="0"/>
      <p:bldP spid="51" grpId="0" animBg="1"/>
      <p:bldP spid="51" grpId="1" animBg="1"/>
      <p:bldP spid="51" grpId="2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8" y="73152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7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3D31A7-C69C-48CA-BCC7-AC00F32C0779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 flipV="1">
            <a:off x="7305964" y="731520"/>
            <a:ext cx="1577724" cy="508147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0AC53-9C8D-4530-A177-036362E896C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7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0.02214 0.00417 0.01394 -0.00046 0.03503 0.01181 C 0.05651 0.02223 0.06367 0.03264 0.0763 0.04769 C 0.09479 0.07408 0.10521 0.08519 0.11966 0.111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3607 -0.074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66 0.11158 C 0.10729 0.0875 0.10729 0.08866 0.10039 0.07848 C 0.09532 0.06968 0.09857 0.07315 0.07878 0.05162 " pathEditMode="relative" rAng="0" ptsTypes="AAA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-30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08 -0.07338 L 0.15377 -0.038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51" grpId="0" animBg="1"/>
      <p:bldP spid="5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A26-CE8B-4CDB-AD77-C0A932E1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Climate interaction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FDBDE-97C6-4652-B88E-BC81D3C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BC57C-046D-4C3E-BD65-58DC22C0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43CA8-9174-4F33-836B-C3148D82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50700E-250C-4622-8A10-2E3F5519DA3A}"/>
              </a:ext>
            </a:extLst>
          </p:cNvPr>
          <p:cNvCxnSpPr>
            <a:cxnSpLocks/>
          </p:cNvCxnSpPr>
          <p:nvPr/>
        </p:nvCxnSpPr>
        <p:spPr>
          <a:xfrm>
            <a:off x="3339102" y="1886642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2B4C0D-AA66-4BCA-9F65-575838F818DA}"/>
              </a:ext>
            </a:extLst>
          </p:cNvPr>
          <p:cNvCxnSpPr>
            <a:cxnSpLocks/>
          </p:cNvCxnSpPr>
          <p:nvPr/>
        </p:nvCxnSpPr>
        <p:spPr>
          <a:xfrm>
            <a:off x="1535430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5C8BAB-A992-4CC9-A1FC-E2520F0C1FB4}"/>
              </a:ext>
            </a:extLst>
          </p:cNvPr>
          <p:cNvSpPr txBox="1"/>
          <p:nvPr/>
        </p:nvSpPr>
        <p:spPr>
          <a:xfrm rot="16200000">
            <a:off x="345376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B0084-90E9-4E6F-B5D8-F5FB8B1437DC}"/>
              </a:ext>
            </a:extLst>
          </p:cNvPr>
          <p:cNvSpPr txBox="1"/>
          <p:nvPr/>
        </p:nvSpPr>
        <p:spPr>
          <a:xfrm>
            <a:off x="2846643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FA2D1E-0941-49A2-8C7A-B468648E002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509523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2B12ED-5B6E-4BFB-9EEC-8759D42E16D9}"/>
              </a:ext>
            </a:extLst>
          </p:cNvPr>
          <p:cNvCxnSpPr>
            <a:cxnSpLocks/>
          </p:cNvCxnSpPr>
          <p:nvPr/>
        </p:nvCxnSpPr>
        <p:spPr>
          <a:xfrm>
            <a:off x="3419305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4AA861-8E62-4654-9A83-C059328580E8}"/>
              </a:ext>
            </a:extLst>
          </p:cNvPr>
          <p:cNvCxnSpPr>
            <a:cxnSpLocks/>
          </p:cNvCxnSpPr>
          <p:nvPr/>
        </p:nvCxnSpPr>
        <p:spPr>
          <a:xfrm flipV="1">
            <a:off x="1813214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441AB8-B9F7-4FBB-AEB9-22DA6CE4343E}"/>
              </a:ext>
            </a:extLst>
          </p:cNvPr>
          <p:cNvCxnSpPr>
            <a:cxnSpLocks/>
          </p:cNvCxnSpPr>
          <p:nvPr/>
        </p:nvCxnSpPr>
        <p:spPr>
          <a:xfrm flipH="1">
            <a:off x="1521143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C86A8E-646E-4A20-A8D6-CAED06388F01}"/>
              </a:ext>
            </a:extLst>
          </p:cNvPr>
          <p:cNvCxnSpPr>
            <a:cxnSpLocks/>
          </p:cNvCxnSpPr>
          <p:nvPr/>
        </p:nvCxnSpPr>
        <p:spPr>
          <a:xfrm>
            <a:off x="3338781" y="5032489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6B269-54F6-4A39-8442-F1CB6C08E319}"/>
              </a:ext>
            </a:extLst>
          </p:cNvPr>
          <p:cNvCxnSpPr>
            <a:cxnSpLocks/>
          </p:cNvCxnSpPr>
          <p:nvPr/>
        </p:nvCxnSpPr>
        <p:spPr>
          <a:xfrm>
            <a:off x="1535430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22610A-E9B6-4126-AB63-DCD0862AD126}"/>
              </a:ext>
            </a:extLst>
          </p:cNvPr>
          <p:cNvSpPr txBox="1"/>
          <p:nvPr/>
        </p:nvSpPr>
        <p:spPr>
          <a:xfrm rot="16200000">
            <a:off x="345376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8B499-000A-4FAC-B3A2-65D1419FAED0}"/>
              </a:ext>
            </a:extLst>
          </p:cNvPr>
          <p:cNvSpPr txBox="1"/>
          <p:nvPr/>
        </p:nvSpPr>
        <p:spPr>
          <a:xfrm>
            <a:off x="2846643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B253FD-ECA0-4DA4-8FEC-CAA5DD741E3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9523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8BF32-79FB-4A9D-BB3B-A67DA52FC689}"/>
              </a:ext>
            </a:extLst>
          </p:cNvPr>
          <p:cNvCxnSpPr>
            <a:cxnSpLocks/>
          </p:cNvCxnSpPr>
          <p:nvPr/>
        </p:nvCxnSpPr>
        <p:spPr>
          <a:xfrm>
            <a:off x="3419305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5FAB9-8DB7-4E2F-94FA-30B7B96EB012}"/>
              </a:ext>
            </a:extLst>
          </p:cNvPr>
          <p:cNvCxnSpPr>
            <a:cxnSpLocks/>
          </p:cNvCxnSpPr>
          <p:nvPr/>
        </p:nvCxnSpPr>
        <p:spPr>
          <a:xfrm>
            <a:off x="1925174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F0AA9-CFCB-46BC-B080-69812B0A7A5C}"/>
              </a:ext>
            </a:extLst>
          </p:cNvPr>
          <p:cNvCxnSpPr>
            <a:cxnSpLocks/>
          </p:cNvCxnSpPr>
          <p:nvPr/>
        </p:nvCxnSpPr>
        <p:spPr>
          <a:xfrm flipH="1">
            <a:off x="1521143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98B5B4-CE4D-4B50-B296-D5587E586922}"/>
              </a:ext>
            </a:extLst>
          </p:cNvPr>
          <p:cNvCxnSpPr>
            <a:cxnSpLocks/>
          </p:cNvCxnSpPr>
          <p:nvPr/>
        </p:nvCxnSpPr>
        <p:spPr>
          <a:xfrm flipV="1">
            <a:off x="9500315" y="1565218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1D17F1-5BFD-4221-87CA-138152AF1BE7}"/>
              </a:ext>
            </a:extLst>
          </p:cNvPr>
          <p:cNvCxnSpPr>
            <a:cxnSpLocks/>
          </p:cNvCxnSpPr>
          <p:nvPr/>
        </p:nvCxnSpPr>
        <p:spPr>
          <a:xfrm>
            <a:off x="7696643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E5F9F1-40ED-4424-8C45-044C3EBD4674}"/>
              </a:ext>
            </a:extLst>
          </p:cNvPr>
          <p:cNvSpPr txBox="1"/>
          <p:nvPr/>
        </p:nvSpPr>
        <p:spPr>
          <a:xfrm rot="16200000">
            <a:off x="6506589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5F0A8-0CEA-426A-AE36-52012BDDBBAE}"/>
              </a:ext>
            </a:extLst>
          </p:cNvPr>
          <p:cNvSpPr txBox="1"/>
          <p:nvPr/>
        </p:nvSpPr>
        <p:spPr>
          <a:xfrm>
            <a:off x="9007856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4FC9ED-15A6-4C61-9966-667C82F663C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670736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6661D4-75E2-4CAE-B36D-B39EFAA24F03}"/>
              </a:ext>
            </a:extLst>
          </p:cNvPr>
          <p:cNvCxnSpPr>
            <a:cxnSpLocks/>
          </p:cNvCxnSpPr>
          <p:nvPr/>
        </p:nvCxnSpPr>
        <p:spPr>
          <a:xfrm>
            <a:off x="9580518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8D581D-0146-4D02-9F95-0F18AD62FABD}"/>
              </a:ext>
            </a:extLst>
          </p:cNvPr>
          <p:cNvCxnSpPr>
            <a:cxnSpLocks/>
          </p:cNvCxnSpPr>
          <p:nvPr/>
        </p:nvCxnSpPr>
        <p:spPr>
          <a:xfrm flipV="1">
            <a:off x="7974427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64F289-9BF4-41B1-997A-903A6FA3558D}"/>
              </a:ext>
            </a:extLst>
          </p:cNvPr>
          <p:cNvCxnSpPr>
            <a:cxnSpLocks/>
          </p:cNvCxnSpPr>
          <p:nvPr/>
        </p:nvCxnSpPr>
        <p:spPr>
          <a:xfrm flipH="1">
            <a:off x="7682356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3BEA59-9D4B-4576-8895-3B9C95A8DF61}"/>
              </a:ext>
            </a:extLst>
          </p:cNvPr>
          <p:cNvCxnSpPr>
            <a:cxnSpLocks/>
          </p:cNvCxnSpPr>
          <p:nvPr/>
        </p:nvCxnSpPr>
        <p:spPr>
          <a:xfrm>
            <a:off x="7696643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AE3EE0-DC27-4BBF-9AB0-1D76EEDCEE37}"/>
              </a:ext>
            </a:extLst>
          </p:cNvPr>
          <p:cNvSpPr txBox="1"/>
          <p:nvPr/>
        </p:nvSpPr>
        <p:spPr>
          <a:xfrm rot="16200000">
            <a:off x="6506589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821AFE-05C6-4B8A-A448-E1331FA4026F}"/>
              </a:ext>
            </a:extLst>
          </p:cNvPr>
          <p:cNvSpPr txBox="1"/>
          <p:nvPr/>
        </p:nvSpPr>
        <p:spPr>
          <a:xfrm>
            <a:off x="9007856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288258-9FAB-4485-B827-AE46EDE812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670736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6D6CDA-D486-4A7B-B10E-9A54C0791436}"/>
              </a:ext>
            </a:extLst>
          </p:cNvPr>
          <p:cNvCxnSpPr>
            <a:cxnSpLocks/>
          </p:cNvCxnSpPr>
          <p:nvPr/>
        </p:nvCxnSpPr>
        <p:spPr>
          <a:xfrm>
            <a:off x="9580518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4CF130-8CB6-4A80-BEDA-18EBEAC8C77E}"/>
              </a:ext>
            </a:extLst>
          </p:cNvPr>
          <p:cNvCxnSpPr>
            <a:cxnSpLocks/>
          </p:cNvCxnSpPr>
          <p:nvPr/>
        </p:nvCxnSpPr>
        <p:spPr>
          <a:xfrm>
            <a:off x="8086387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078378-665A-446D-8D74-3FCEA51058CA}"/>
              </a:ext>
            </a:extLst>
          </p:cNvPr>
          <p:cNvCxnSpPr>
            <a:cxnSpLocks/>
          </p:cNvCxnSpPr>
          <p:nvPr/>
        </p:nvCxnSpPr>
        <p:spPr>
          <a:xfrm flipH="1">
            <a:off x="7682356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07B75A-E11F-47EA-9818-159681B21D9F}"/>
              </a:ext>
            </a:extLst>
          </p:cNvPr>
          <p:cNvCxnSpPr>
            <a:cxnSpLocks/>
          </p:cNvCxnSpPr>
          <p:nvPr/>
        </p:nvCxnSpPr>
        <p:spPr>
          <a:xfrm flipV="1">
            <a:off x="9499993" y="4711065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6C9AC6-8024-44D4-B31E-4B8D09865A62}"/>
              </a:ext>
            </a:extLst>
          </p:cNvPr>
          <p:cNvCxnSpPr/>
          <p:nvPr/>
        </p:nvCxnSpPr>
        <p:spPr>
          <a:xfrm flipH="1">
            <a:off x="5017943" y="350982"/>
            <a:ext cx="1782618" cy="602833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16CCFF8-5E22-4A0A-A69D-DB6E76CFAAE5}"/>
              </a:ext>
            </a:extLst>
          </p:cNvPr>
          <p:cNvSpPr txBox="1"/>
          <p:nvPr/>
        </p:nvSpPr>
        <p:spPr>
          <a:xfrm>
            <a:off x="1596826" y="1412751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Antagonistic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9FB95-D822-4058-963C-0FE547DACD29}"/>
              </a:ext>
            </a:extLst>
          </p:cNvPr>
          <p:cNvSpPr txBox="1"/>
          <p:nvPr/>
        </p:nvSpPr>
        <p:spPr>
          <a:xfrm>
            <a:off x="7874081" y="1436752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Synergistic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F0A236-C0D6-4F05-A1CC-831F4782BC1A}"/>
              </a:ext>
            </a:extLst>
          </p:cNvPr>
          <p:cNvSpPr txBox="1"/>
          <p:nvPr/>
        </p:nvSpPr>
        <p:spPr>
          <a:xfrm>
            <a:off x="7874081" y="3984053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Antagonistic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5D2C1F-51AE-4069-A016-63BE4678F781}"/>
              </a:ext>
            </a:extLst>
          </p:cNvPr>
          <p:cNvSpPr txBox="1"/>
          <p:nvPr/>
        </p:nvSpPr>
        <p:spPr>
          <a:xfrm>
            <a:off x="1632849" y="3984053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Synergistic</a:t>
            </a:r>
          </a:p>
        </p:txBody>
      </p:sp>
    </p:spTree>
    <p:extLst>
      <p:ext uri="{BB962C8B-B14F-4D97-AF65-F5344CB8AC3E}">
        <p14:creationId xmlns:p14="http://schemas.microsoft.com/office/powerpoint/2010/main" val="2279864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  <p:bldP spid="24" grpId="0"/>
      <p:bldP spid="25" grpId="0"/>
      <p:bldP spid="31" grpId="0"/>
      <p:bldP spid="32" grpId="0"/>
      <p:bldP spid="39" grpId="0"/>
      <p:bldP spid="40" grpId="0"/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F2CE-923B-421B-B7F6-9176C33D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A033C-8EA7-4B05-9967-DDC04535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2A5A8-3084-4FB5-B09D-EC976CD9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7A522-A23B-420E-87C7-55BE30E4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BD0FA-AFC1-4813-B5B5-C660F5D91096}"/>
              </a:ext>
            </a:extLst>
          </p:cNvPr>
          <p:cNvSpPr txBox="1"/>
          <p:nvPr/>
        </p:nvSpPr>
        <p:spPr>
          <a:xfrm rot="16200000">
            <a:off x="-232103" y="190117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44116AC-FCA4-47E0-B482-8D6B8663E18D}"/>
              </a:ext>
            </a:extLst>
          </p:cNvPr>
          <p:cNvSpPr/>
          <p:nvPr/>
        </p:nvSpPr>
        <p:spPr>
          <a:xfrm>
            <a:off x="885826" y="1235010"/>
            <a:ext cx="10560844" cy="1420293"/>
          </a:xfrm>
          <a:custGeom>
            <a:avLst/>
            <a:gdLst>
              <a:gd name="connsiteX0" fmla="*/ 0 w 8458330"/>
              <a:gd name="connsiteY0" fmla="*/ 1096144 h 1408297"/>
              <a:gd name="connsiteX1" fmla="*/ 428625 w 8458330"/>
              <a:gd name="connsiteY1" fmla="*/ 715144 h 1408297"/>
              <a:gd name="connsiteX2" fmla="*/ 990600 w 8458330"/>
              <a:gd name="connsiteY2" fmla="*/ 762769 h 1408297"/>
              <a:gd name="connsiteX3" fmla="*/ 1247775 w 8458330"/>
              <a:gd name="connsiteY3" fmla="*/ 534169 h 1408297"/>
              <a:gd name="connsiteX4" fmla="*/ 1428750 w 8458330"/>
              <a:gd name="connsiteY4" fmla="*/ 381769 h 1408297"/>
              <a:gd name="connsiteX5" fmla="*/ 1752600 w 8458330"/>
              <a:gd name="connsiteY5" fmla="*/ 591319 h 1408297"/>
              <a:gd name="connsiteX6" fmla="*/ 2019300 w 8458330"/>
              <a:gd name="connsiteY6" fmla="*/ 972319 h 1408297"/>
              <a:gd name="connsiteX7" fmla="*/ 2247900 w 8458330"/>
              <a:gd name="connsiteY7" fmla="*/ 1305694 h 1408297"/>
              <a:gd name="connsiteX8" fmla="*/ 2581275 w 8458330"/>
              <a:gd name="connsiteY8" fmla="*/ 1400944 h 1408297"/>
              <a:gd name="connsiteX9" fmla="*/ 2905125 w 8458330"/>
              <a:gd name="connsiteY9" fmla="*/ 1143769 h 1408297"/>
              <a:gd name="connsiteX10" fmla="*/ 3152775 w 8458330"/>
              <a:gd name="connsiteY10" fmla="*/ 743719 h 1408297"/>
              <a:gd name="connsiteX11" fmla="*/ 3419475 w 8458330"/>
              <a:gd name="connsiteY11" fmla="*/ 696094 h 1408297"/>
              <a:gd name="connsiteX12" fmla="*/ 3600450 w 8458330"/>
              <a:gd name="connsiteY12" fmla="*/ 457969 h 1408297"/>
              <a:gd name="connsiteX13" fmla="*/ 3638550 w 8458330"/>
              <a:gd name="connsiteY13" fmla="*/ 115069 h 1408297"/>
              <a:gd name="connsiteX14" fmla="*/ 3924300 w 8458330"/>
              <a:gd name="connsiteY14" fmla="*/ 10294 h 1408297"/>
              <a:gd name="connsiteX15" fmla="*/ 4200525 w 8458330"/>
              <a:gd name="connsiteY15" fmla="*/ 334144 h 1408297"/>
              <a:gd name="connsiteX16" fmla="*/ 4429125 w 8458330"/>
              <a:gd name="connsiteY16" fmla="*/ 743719 h 1408297"/>
              <a:gd name="connsiteX17" fmla="*/ 4724400 w 8458330"/>
              <a:gd name="connsiteY17" fmla="*/ 886594 h 1408297"/>
              <a:gd name="connsiteX18" fmla="*/ 5181600 w 8458330"/>
              <a:gd name="connsiteY18" fmla="*/ 734194 h 1408297"/>
              <a:gd name="connsiteX19" fmla="*/ 5638800 w 8458330"/>
              <a:gd name="connsiteY19" fmla="*/ 838969 h 1408297"/>
              <a:gd name="connsiteX20" fmla="*/ 5886450 w 8458330"/>
              <a:gd name="connsiteY20" fmla="*/ 1077094 h 1408297"/>
              <a:gd name="connsiteX21" fmla="*/ 6267450 w 8458330"/>
              <a:gd name="connsiteY21" fmla="*/ 1267594 h 1408297"/>
              <a:gd name="connsiteX22" fmla="*/ 6886575 w 8458330"/>
              <a:gd name="connsiteY22" fmla="*/ 1029469 h 1408297"/>
              <a:gd name="connsiteX23" fmla="*/ 7439025 w 8458330"/>
              <a:gd name="connsiteY23" fmla="*/ 1038994 h 1408297"/>
              <a:gd name="connsiteX24" fmla="*/ 7762875 w 8458330"/>
              <a:gd name="connsiteY24" fmla="*/ 1134244 h 1408297"/>
              <a:gd name="connsiteX25" fmla="*/ 8343900 w 8458330"/>
              <a:gd name="connsiteY25" fmla="*/ 943744 h 1408297"/>
              <a:gd name="connsiteX26" fmla="*/ 8458200 w 8458330"/>
              <a:gd name="connsiteY26" fmla="*/ 858019 h 1408297"/>
              <a:gd name="connsiteX0" fmla="*/ 0 w 8458330"/>
              <a:gd name="connsiteY0" fmla="*/ 1099710 h 1411863"/>
              <a:gd name="connsiteX1" fmla="*/ 428625 w 8458330"/>
              <a:gd name="connsiteY1" fmla="*/ 718710 h 1411863"/>
              <a:gd name="connsiteX2" fmla="*/ 990600 w 8458330"/>
              <a:gd name="connsiteY2" fmla="*/ 766335 h 1411863"/>
              <a:gd name="connsiteX3" fmla="*/ 1247775 w 8458330"/>
              <a:gd name="connsiteY3" fmla="*/ 537735 h 1411863"/>
              <a:gd name="connsiteX4" fmla="*/ 1428750 w 8458330"/>
              <a:gd name="connsiteY4" fmla="*/ 385335 h 1411863"/>
              <a:gd name="connsiteX5" fmla="*/ 1752600 w 8458330"/>
              <a:gd name="connsiteY5" fmla="*/ 594885 h 1411863"/>
              <a:gd name="connsiteX6" fmla="*/ 2019300 w 8458330"/>
              <a:gd name="connsiteY6" fmla="*/ 975885 h 1411863"/>
              <a:gd name="connsiteX7" fmla="*/ 2247900 w 8458330"/>
              <a:gd name="connsiteY7" fmla="*/ 1309260 h 1411863"/>
              <a:gd name="connsiteX8" fmla="*/ 2581275 w 8458330"/>
              <a:gd name="connsiteY8" fmla="*/ 1404510 h 1411863"/>
              <a:gd name="connsiteX9" fmla="*/ 2905125 w 8458330"/>
              <a:gd name="connsiteY9" fmla="*/ 1147335 h 1411863"/>
              <a:gd name="connsiteX10" fmla="*/ 3152775 w 8458330"/>
              <a:gd name="connsiteY10" fmla="*/ 747285 h 1411863"/>
              <a:gd name="connsiteX11" fmla="*/ 3419475 w 8458330"/>
              <a:gd name="connsiteY11" fmla="*/ 699660 h 1411863"/>
              <a:gd name="connsiteX12" fmla="*/ 3600450 w 8458330"/>
              <a:gd name="connsiteY12" fmla="*/ 461535 h 1411863"/>
              <a:gd name="connsiteX13" fmla="*/ 3705225 w 8458330"/>
              <a:gd name="connsiteY13" fmla="*/ 99585 h 1411863"/>
              <a:gd name="connsiteX14" fmla="*/ 3924300 w 8458330"/>
              <a:gd name="connsiteY14" fmla="*/ 13860 h 1411863"/>
              <a:gd name="connsiteX15" fmla="*/ 4200525 w 8458330"/>
              <a:gd name="connsiteY15" fmla="*/ 337710 h 1411863"/>
              <a:gd name="connsiteX16" fmla="*/ 4429125 w 8458330"/>
              <a:gd name="connsiteY16" fmla="*/ 747285 h 1411863"/>
              <a:gd name="connsiteX17" fmla="*/ 4724400 w 8458330"/>
              <a:gd name="connsiteY17" fmla="*/ 890160 h 1411863"/>
              <a:gd name="connsiteX18" fmla="*/ 5181600 w 8458330"/>
              <a:gd name="connsiteY18" fmla="*/ 737760 h 1411863"/>
              <a:gd name="connsiteX19" fmla="*/ 5638800 w 8458330"/>
              <a:gd name="connsiteY19" fmla="*/ 842535 h 1411863"/>
              <a:gd name="connsiteX20" fmla="*/ 5886450 w 8458330"/>
              <a:gd name="connsiteY20" fmla="*/ 1080660 h 1411863"/>
              <a:gd name="connsiteX21" fmla="*/ 6267450 w 8458330"/>
              <a:gd name="connsiteY21" fmla="*/ 1271160 h 1411863"/>
              <a:gd name="connsiteX22" fmla="*/ 6886575 w 8458330"/>
              <a:gd name="connsiteY22" fmla="*/ 1033035 h 1411863"/>
              <a:gd name="connsiteX23" fmla="*/ 7439025 w 8458330"/>
              <a:gd name="connsiteY23" fmla="*/ 1042560 h 1411863"/>
              <a:gd name="connsiteX24" fmla="*/ 7762875 w 8458330"/>
              <a:gd name="connsiteY24" fmla="*/ 1137810 h 1411863"/>
              <a:gd name="connsiteX25" fmla="*/ 8343900 w 8458330"/>
              <a:gd name="connsiteY25" fmla="*/ 947310 h 1411863"/>
              <a:gd name="connsiteX26" fmla="*/ 8458200 w 8458330"/>
              <a:gd name="connsiteY26" fmla="*/ 861585 h 141186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052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433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77278"/>
              <a:gd name="connsiteY0" fmla="*/ 1108140 h 1420293"/>
              <a:gd name="connsiteX1" fmla="*/ 428625 w 8477278"/>
              <a:gd name="connsiteY1" fmla="*/ 727140 h 1420293"/>
              <a:gd name="connsiteX2" fmla="*/ 990600 w 8477278"/>
              <a:gd name="connsiteY2" fmla="*/ 774765 h 1420293"/>
              <a:gd name="connsiteX3" fmla="*/ 1247775 w 8477278"/>
              <a:gd name="connsiteY3" fmla="*/ 546165 h 1420293"/>
              <a:gd name="connsiteX4" fmla="*/ 1428750 w 8477278"/>
              <a:gd name="connsiteY4" fmla="*/ 393765 h 1420293"/>
              <a:gd name="connsiteX5" fmla="*/ 1752600 w 8477278"/>
              <a:gd name="connsiteY5" fmla="*/ 603315 h 1420293"/>
              <a:gd name="connsiteX6" fmla="*/ 2019300 w 8477278"/>
              <a:gd name="connsiteY6" fmla="*/ 984315 h 1420293"/>
              <a:gd name="connsiteX7" fmla="*/ 2247900 w 8477278"/>
              <a:gd name="connsiteY7" fmla="*/ 1317690 h 1420293"/>
              <a:gd name="connsiteX8" fmla="*/ 2581275 w 8477278"/>
              <a:gd name="connsiteY8" fmla="*/ 1412940 h 1420293"/>
              <a:gd name="connsiteX9" fmla="*/ 2905125 w 8477278"/>
              <a:gd name="connsiteY9" fmla="*/ 1155765 h 1420293"/>
              <a:gd name="connsiteX10" fmla="*/ 3152775 w 8477278"/>
              <a:gd name="connsiteY10" fmla="*/ 755715 h 1420293"/>
              <a:gd name="connsiteX11" fmla="*/ 3419475 w 8477278"/>
              <a:gd name="connsiteY11" fmla="*/ 708090 h 1420293"/>
              <a:gd name="connsiteX12" fmla="*/ 3600450 w 8477278"/>
              <a:gd name="connsiteY12" fmla="*/ 469965 h 1420293"/>
              <a:gd name="connsiteX13" fmla="*/ 3743325 w 8477278"/>
              <a:gd name="connsiteY13" fmla="*/ 108015 h 1420293"/>
              <a:gd name="connsiteX14" fmla="*/ 3990975 w 8477278"/>
              <a:gd name="connsiteY14" fmla="*/ 12765 h 1420293"/>
              <a:gd name="connsiteX15" fmla="*/ 4200525 w 8477278"/>
              <a:gd name="connsiteY15" fmla="*/ 346140 h 1420293"/>
              <a:gd name="connsiteX16" fmla="*/ 4429125 w 8477278"/>
              <a:gd name="connsiteY16" fmla="*/ 755715 h 1420293"/>
              <a:gd name="connsiteX17" fmla="*/ 4724400 w 8477278"/>
              <a:gd name="connsiteY17" fmla="*/ 898590 h 1420293"/>
              <a:gd name="connsiteX18" fmla="*/ 5181600 w 8477278"/>
              <a:gd name="connsiteY18" fmla="*/ 746190 h 1420293"/>
              <a:gd name="connsiteX19" fmla="*/ 5638800 w 8477278"/>
              <a:gd name="connsiteY19" fmla="*/ 850965 h 1420293"/>
              <a:gd name="connsiteX20" fmla="*/ 5886450 w 8477278"/>
              <a:gd name="connsiteY20" fmla="*/ 1089090 h 1420293"/>
              <a:gd name="connsiteX21" fmla="*/ 6267450 w 8477278"/>
              <a:gd name="connsiteY21" fmla="*/ 1279590 h 1420293"/>
              <a:gd name="connsiteX22" fmla="*/ 6886575 w 8477278"/>
              <a:gd name="connsiteY22" fmla="*/ 1041465 h 1420293"/>
              <a:gd name="connsiteX23" fmla="*/ 7439025 w 8477278"/>
              <a:gd name="connsiteY23" fmla="*/ 1050990 h 1420293"/>
              <a:gd name="connsiteX24" fmla="*/ 7762875 w 8477278"/>
              <a:gd name="connsiteY24" fmla="*/ 1146240 h 1420293"/>
              <a:gd name="connsiteX25" fmla="*/ 8343900 w 8477278"/>
              <a:gd name="connsiteY25" fmla="*/ 955740 h 1420293"/>
              <a:gd name="connsiteX26" fmla="*/ 8477250 w 8477278"/>
              <a:gd name="connsiteY26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77250 w 8477250"/>
              <a:gd name="connsiteY27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48675 w 8477250"/>
              <a:gd name="connsiteY27" fmla="*/ 872396 h 1420293"/>
              <a:gd name="connsiteX28" fmla="*/ 8477250 w 8477250"/>
              <a:gd name="connsiteY28" fmla="*/ 8366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448675 w 9032081"/>
              <a:gd name="connsiteY27" fmla="*/ 872396 h 1420293"/>
              <a:gd name="connsiteX28" fmla="*/ 9032081 w 9032081"/>
              <a:gd name="connsiteY28" fmla="*/ 7604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793956 w 9032081"/>
              <a:gd name="connsiteY27" fmla="*/ 719996 h 1420293"/>
              <a:gd name="connsiteX28" fmla="*/ 9032081 w 9032081"/>
              <a:gd name="connsiteY28" fmla="*/ 760477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391525 w 9591675"/>
              <a:gd name="connsiteY26" fmla="*/ 934309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591675 w 9591675"/>
              <a:gd name="connsiteY29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491663 w 9591675"/>
              <a:gd name="connsiteY29" fmla="*/ 750953 h 1420293"/>
              <a:gd name="connsiteX30" fmla="*/ 9591675 w 9591675"/>
              <a:gd name="connsiteY30" fmla="*/ 772383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491663 w 10163175"/>
              <a:gd name="connsiteY29" fmla="*/ 750953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322594 w 10560844"/>
              <a:gd name="connsiteY28" fmla="*/ 724759 h 1420293"/>
              <a:gd name="connsiteX29" fmla="*/ 9710738 w 10560844"/>
              <a:gd name="connsiteY29" fmla="*/ 710471 h 1420293"/>
              <a:gd name="connsiteX30" fmla="*/ 10560844 w 10560844"/>
              <a:gd name="connsiteY30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560844" h="1420293">
                <a:moveTo>
                  <a:pt x="0" y="1108140"/>
                </a:moveTo>
                <a:cubicBezTo>
                  <a:pt x="131762" y="945421"/>
                  <a:pt x="263525" y="782702"/>
                  <a:pt x="428625" y="727140"/>
                </a:cubicBezTo>
                <a:cubicBezTo>
                  <a:pt x="593725" y="671578"/>
                  <a:pt x="854075" y="804927"/>
                  <a:pt x="990600" y="774765"/>
                </a:cubicBezTo>
                <a:cubicBezTo>
                  <a:pt x="1127125" y="744603"/>
                  <a:pt x="1174750" y="609665"/>
                  <a:pt x="1247775" y="546165"/>
                </a:cubicBezTo>
                <a:cubicBezTo>
                  <a:pt x="1320800" y="482665"/>
                  <a:pt x="1344613" y="384240"/>
                  <a:pt x="1428750" y="393765"/>
                </a:cubicBezTo>
                <a:cubicBezTo>
                  <a:pt x="1512888" y="403290"/>
                  <a:pt x="1654175" y="504890"/>
                  <a:pt x="1752600" y="603315"/>
                </a:cubicBezTo>
                <a:cubicBezTo>
                  <a:pt x="1851025" y="701740"/>
                  <a:pt x="1936750" y="865252"/>
                  <a:pt x="2019300" y="984315"/>
                </a:cubicBezTo>
                <a:cubicBezTo>
                  <a:pt x="2101850" y="1103377"/>
                  <a:pt x="2154238" y="1246253"/>
                  <a:pt x="2247900" y="1317690"/>
                </a:cubicBezTo>
                <a:cubicBezTo>
                  <a:pt x="2341562" y="1389127"/>
                  <a:pt x="2471738" y="1439927"/>
                  <a:pt x="2581275" y="1412940"/>
                </a:cubicBezTo>
                <a:cubicBezTo>
                  <a:pt x="2690812" y="1385953"/>
                  <a:pt x="2809875" y="1265303"/>
                  <a:pt x="2905125" y="1155765"/>
                </a:cubicBezTo>
                <a:cubicBezTo>
                  <a:pt x="3000375" y="1046227"/>
                  <a:pt x="3067050" y="830328"/>
                  <a:pt x="3152775" y="755715"/>
                </a:cubicBezTo>
                <a:cubicBezTo>
                  <a:pt x="3238500" y="681102"/>
                  <a:pt x="3344863" y="755715"/>
                  <a:pt x="3419475" y="708090"/>
                </a:cubicBezTo>
                <a:cubicBezTo>
                  <a:pt x="3494087" y="660465"/>
                  <a:pt x="3546475" y="569977"/>
                  <a:pt x="3600450" y="469965"/>
                </a:cubicBezTo>
                <a:cubicBezTo>
                  <a:pt x="3654425" y="369953"/>
                  <a:pt x="3678238" y="184215"/>
                  <a:pt x="3743325" y="108015"/>
                </a:cubicBezTo>
                <a:cubicBezTo>
                  <a:pt x="3808413" y="31815"/>
                  <a:pt x="3914775" y="-26922"/>
                  <a:pt x="3990975" y="12765"/>
                </a:cubicBezTo>
                <a:cubicBezTo>
                  <a:pt x="4067175" y="52452"/>
                  <a:pt x="4127500" y="222315"/>
                  <a:pt x="4200525" y="346140"/>
                </a:cubicBezTo>
                <a:cubicBezTo>
                  <a:pt x="4273550" y="469965"/>
                  <a:pt x="4341813" y="663640"/>
                  <a:pt x="4429125" y="755715"/>
                </a:cubicBezTo>
                <a:cubicBezTo>
                  <a:pt x="4516437" y="847790"/>
                  <a:pt x="4598988" y="900177"/>
                  <a:pt x="4724400" y="898590"/>
                </a:cubicBezTo>
                <a:cubicBezTo>
                  <a:pt x="4849812" y="897003"/>
                  <a:pt x="5029200" y="754127"/>
                  <a:pt x="5181600" y="746190"/>
                </a:cubicBezTo>
                <a:cubicBezTo>
                  <a:pt x="5334000" y="738252"/>
                  <a:pt x="5521325" y="793815"/>
                  <a:pt x="5638800" y="850965"/>
                </a:cubicBezTo>
                <a:cubicBezTo>
                  <a:pt x="5756275" y="908115"/>
                  <a:pt x="5781675" y="1017653"/>
                  <a:pt x="5886450" y="1089090"/>
                </a:cubicBezTo>
                <a:cubicBezTo>
                  <a:pt x="5991225" y="1160527"/>
                  <a:pt x="6100763" y="1287527"/>
                  <a:pt x="6267450" y="1279590"/>
                </a:cubicBezTo>
                <a:cubicBezTo>
                  <a:pt x="6434137" y="1271653"/>
                  <a:pt x="6691312" y="1079565"/>
                  <a:pt x="6886575" y="1041465"/>
                </a:cubicBezTo>
                <a:cubicBezTo>
                  <a:pt x="7081838" y="1003365"/>
                  <a:pt x="7292975" y="1033528"/>
                  <a:pt x="7439025" y="1050990"/>
                </a:cubicBezTo>
                <a:cubicBezTo>
                  <a:pt x="7585075" y="1068452"/>
                  <a:pt x="7612063" y="1162115"/>
                  <a:pt x="7762875" y="1146240"/>
                </a:cubicBezTo>
                <a:cubicBezTo>
                  <a:pt x="7913687" y="1130365"/>
                  <a:pt x="8202215" y="1008921"/>
                  <a:pt x="8343900" y="955740"/>
                </a:cubicBezTo>
                <a:cubicBezTo>
                  <a:pt x="8485585" y="902559"/>
                  <a:pt x="8595520" y="841044"/>
                  <a:pt x="8612982" y="827153"/>
                </a:cubicBezTo>
                <a:cubicBezTo>
                  <a:pt x="8630444" y="813262"/>
                  <a:pt x="8822929" y="687055"/>
                  <a:pt x="9005888" y="667608"/>
                </a:cubicBezTo>
                <a:cubicBezTo>
                  <a:pt x="9188847" y="648161"/>
                  <a:pt x="9451579" y="666815"/>
                  <a:pt x="9710738" y="710471"/>
                </a:cubicBezTo>
                <a:cubicBezTo>
                  <a:pt x="9990932" y="767620"/>
                  <a:pt x="10394950" y="879539"/>
                  <a:pt x="10560844" y="929545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A9D4FD-65B8-46A3-B4F3-878256170325}"/>
              </a:ext>
            </a:extLst>
          </p:cNvPr>
          <p:cNvCxnSpPr/>
          <p:nvPr/>
        </p:nvCxnSpPr>
        <p:spPr>
          <a:xfrm>
            <a:off x="7810500" y="1085850"/>
            <a:ext cx="0" cy="38195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282A47-116C-4BF8-A9E2-F267C8303AFE}"/>
              </a:ext>
            </a:extLst>
          </p:cNvPr>
          <p:cNvCxnSpPr>
            <a:cxnSpLocks/>
            <a:stCxn id="7" idx="21"/>
          </p:cNvCxnSpPr>
          <p:nvPr/>
        </p:nvCxnSpPr>
        <p:spPr>
          <a:xfrm flipV="1">
            <a:off x="7153276" y="2237750"/>
            <a:ext cx="809624" cy="27685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8F3B7D-FB11-4692-9138-5945F97C5147}"/>
              </a:ext>
            </a:extLst>
          </p:cNvPr>
          <p:cNvSpPr txBox="1"/>
          <p:nvPr/>
        </p:nvSpPr>
        <p:spPr>
          <a:xfrm>
            <a:off x="5272479" y="6183166"/>
            <a:ext cx="1792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(Frequentist or Bayesian)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4E07E5-33A5-4F90-9D61-586BCDF84FA4}"/>
              </a:ext>
            </a:extLst>
          </p:cNvPr>
          <p:cNvSpPr txBox="1"/>
          <p:nvPr/>
        </p:nvSpPr>
        <p:spPr>
          <a:xfrm>
            <a:off x="6887093" y="1965243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endParaRPr lang="en-US" sz="1600" dirty="0">
              <a:solidFill>
                <a:srgbClr val="CD717C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07A4F3-6F19-4247-A8D3-0BCD8280ABB7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4595877" y="1317502"/>
            <a:ext cx="2557399" cy="1197098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3EADA-C215-48D9-86DA-A3BDC11C48AF}"/>
              </a:ext>
            </a:extLst>
          </p:cNvPr>
          <p:cNvSpPr txBox="1"/>
          <p:nvPr/>
        </p:nvSpPr>
        <p:spPr>
          <a:xfrm>
            <a:off x="4075037" y="9435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1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24058E-A949-4DA2-865D-B1900A120FFB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3981380" y="1965243"/>
            <a:ext cx="3171896" cy="549357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D45AC9-E9B7-46FF-A893-FBF3519CF817}"/>
              </a:ext>
            </a:extLst>
          </p:cNvPr>
          <p:cNvSpPr txBox="1"/>
          <p:nvPr/>
        </p:nvSpPr>
        <p:spPr>
          <a:xfrm>
            <a:off x="3547943" y="1591269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2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8DFB54-62D0-4AD3-AF75-5E07BD1EDBE9}"/>
              </a:ext>
            </a:extLst>
          </p:cNvPr>
          <p:cNvCxnSpPr>
            <a:cxnSpLocks/>
          </p:cNvCxnSpPr>
          <p:nvPr/>
        </p:nvCxnSpPr>
        <p:spPr>
          <a:xfrm flipV="1">
            <a:off x="3547943" y="2514600"/>
            <a:ext cx="3597324" cy="7263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6384D5-B286-49E1-A211-BC620E9F01EA}"/>
              </a:ext>
            </a:extLst>
          </p:cNvPr>
          <p:cNvSpPr txBox="1"/>
          <p:nvPr/>
        </p:nvSpPr>
        <p:spPr>
          <a:xfrm>
            <a:off x="2996162" y="2183795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>
                <a:solidFill>
                  <a:srgbClr val="CD717C"/>
                </a:solidFill>
              </a:rPr>
              <a:t>T</a:t>
            </a:r>
            <a:r>
              <a:rPr lang="de-DE" sz="1100" dirty="0">
                <a:solidFill>
                  <a:srgbClr val="CD717C"/>
                </a:solidFill>
              </a:rPr>
              <a:t>trend</a:t>
            </a:r>
            <a:r>
              <a:rPr lang="de-DE" sz="1100" baseline="-25000" dirty="0">
                <a:solidFill>
                  <a:srgbClr val="CD717C"/>
                </a:solidFill>
              </a:rPr>
              <a:t>3</a:t>
            </a:r>
            <a:endParaRPr lang="en-US" sz="1100" baseline="-25000" dirty="0">
              <a:solidFill>
                <a:srgbClr val="CD717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5A004-9096-484E-A405-AA8CA3232B15}"/>
              </a:ext>
            </a:extLst>
          </p:cNvPr>
          <p:cNvSpPr txBox="1"/>
          <p:nvPr/>
        </p:nvSpPr>
        <p:spPr>
          <a:xfrm>
            <a:off x="5345597" y="277750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91B5D5-4244-4A7E-A853-26E46C2059E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008477" y="2946785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AB2227-F9F4-4776-8BE8-68B988899EA8}"/>
              </a:ext>
            </a:extLst>
          </p:cNvPr>
          <p:cNvCxnSpPr>
            <a:cxnSpLocks/>
          </p:cNvCxnSpPr>
          <p:nvPr/>
        </p:nvCxnSpPr>
        <p:spPr>
          <a:xfrm>
            <a:off x="5918259" y="2946785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47B63A-3694-432C-80BC-015F5FC564CD}"/>
              </a:ext>
            </a:extLst>
          </p:cNvPr>
          <p:cNvSpPr txBox="1"/>
          <p:nvPr/>
        </p:nvSpPr>
        <p:spPr>
          <a:xfrm rot="18362220">
            <a:off x="-205974" y="3626520"/>
            <a:ext cx="2033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Fossil data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E26006-3CA9-4C3E-ADEB-BC0D4F314518}"/>
              </a:ext>
            </a:extLst>
          </p:cNvPr>
          <p:cNvCxnSpPr>
            <a:cxnSpLocks/>
          </p:cNvCxnSpPr>
          <p:nvPr/>
        </p:nvCxnSpPr>
        <p:spPr>
          <a:xfrm>
            <a:off x="885826" y="4324350"/>
            <a:ext cx="118109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94003B1-B26F-4B9A-9171-233521306757}"/>
              </a:ext>
            </a:extLst>
          </p:cNvPr>
          <p:cNvSpPr/>
          <p:nvPr/>
        </p:nvSpPr>
        <p:spPr>
          <a:xfrm>
            <a:off x="824861" y="4287198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46A96A-272B-4F3C-9D27-85C767D68C06}"/>
              </a:ext>
            </a:extLst>
          </p:cNvPr>
          <p:cNvSpPr txBox="1"/>
          <p:nvPr/>
        </p:nvSpPr>
        <p:spPr>
          <a:xfrm>
            <a:off x="1948646" y="419532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D7F9ED-4E01-44E0-BA64-634A10BF68F5}"/>
              </a:ext>
            </a:extLst>
          </p:cNvPr>
          <p:cNvCxnSpPr>
            <a:cxnSpLocks/>
          </p:cNvCxnSpPr>
          <p:nvPr/>
        </p:nvCxnSpPr>
        <p:spPr>
          <a:xfrm>
            <a:off x="1849683" y="4139827"/>
            <a:ext cx="118109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9A86B60-9BFE-4B54-8669-4BDB777BE324}"/>
              </a:ext>
            </a:extLst>
          </p:cNvPr>
          <p:cNvSpPr/>
          <p:nvPr/>
        </p:nvSpPr>
        <p:spPr>
          <a:xfrm>
            <a:off x="1788718" y="4102675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0C9206-F0B5-4FC8-AFC7-2E9819473304}"/>
              </a:ext>
            </a:extLst>
          </p:cNvPr>
          <p:cNvSpPr txBox="1"/>
          <p:nvPr/>
        </p:nvSpPr>
        <p:spPr>
          <a:xfrm>
            <a:off x="2912503" y="401080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54B4FC-82DB-40D1-852B-A94C7F9DA63F}"/>
              </a:ext>
            </a:extLst>
          </p:cNvPr>
          <p:cNvCxnSpPr>
            <a:cxnSpLocks/>
          </p:cNvCxnSpPr>
          <p:nvPr/>
        </p:nvCxnSpPr>
        <p:spPr>
          <a:xfrm>
            <a:off x="3091747" y="4391588"/>
            <a:ext cx="118109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046BB57-2122-476C-A60C-4916EFABD986}"/>
              </a:ext>
            </a:extLst>
          </p:cNvPr>
          <p:cNvSpPr/>
          <p:nvPr/>
        </p:nvSpPr>
        <p:spPr>
          <a:xfrm>
            <a:off x="3030782" y="4354436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69C7EC-06BA-422F-B7FA-AFAE73BE74E3}"/>
              </a:ext>
            </a:extLst>
          </p:cNvPr>
          <p:cNvSpPr txBox="1"/>
          <p:nvPr/>
        </p:nvSpPr>
        <p:spPr>
          <a:xfrm>
            <a:off x="4154567" y="4262562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4CCA99-EB77-4B06-9F71-2DF2A713A181}"/>
              </a:ext>
            </a:extLst>
          </p:cNvPr>
          <p:cNvCxnSpPr>
            <a:cxnSpLocks/>
          </p:cNvCxnSpPr>
          <p:nvPr/>
        </p:nvCxnSpPr>
        <p:spPr>
          <a:xfrm>
            <a:off x="2793368" y="3839136"/>
            <a:ext cx="118109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BFB9E2-176E-4384-9240-CAFE8675BDB4}"/>
              </a:ext>
            </a:extLst>
          </p:cNvPr>
          <p:cNvSpPr/>
          <p:nvPr/>
        </p:nvSpPr>
        <p:spPr>
          <a:xfrm>
            <a:off x="2732403" y="3801984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6BABB8-FAF9-4D4E-AB3E-3163AD5864BC}"/>
              </a:ext>
            </a:extLst>
          </p:cNvPr>
          <p:cNvSpPr txBox="1"/>
          <p:nvPr/>
        </p:nvSpPr>
        <p:spPr>
          <a:xfrm>
            <a:off x="3856188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2BDA58-B848-4211-9512-349D8C1CCBDD}"/>
              </a:ext>
            </a:extLst>
          </p:cNvPr>
          <p:cNvCxnSpPr>
            <a:cxnSpLocks/>
          </p:cNvCxnSpPr>
          <p:nvPr/>
        </p:nvCxnSpPr>
        <p:spPr>
          <a:xfrm>
            <a:off x="4239542" y="3839136"/>
            <a:ext cx="118109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57FE06E-7995-4F22-8B0D-7E6EBD9C2F9B}"/>
              </a:ext>
            </a:extLst>
          </p:cNvPr>
          <p:cNvSpPr/>
          <p:nvPr/>
        </p:nvSpPr>
        <p:spPr>
          <a:xfrm>
            <a:off x="4178577" y="3801984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3A927F-C767-4724-8518-471417BF687F}"/>
              </a:ext>
            </a:extLst>
          </p:cNvPr>
          <p:cNvSpPr txBox="1"/>
          <p:nvPr/>
        </p:nvSpPr>
        <p:spPr>
          <a:xfrm>
            <a:off x="5302362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DAB12B-BEC5-4C30-B613-4B6E1A71CFAE}"/>
              </a:ext>
            </a:extLst>
          </p:cNvPr>
          <p:cNvCxnSpPr>
            <a:cxnSpLocks/>
          </p:cNvCxnSpPr>
          <p:nvPr/>
        </p:nvCxnSpPr>
        <p:spPr>
          <a:xfrm>
            <a:off x="5051901" y="4286426"/>
            <a:ext cx="118109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873548E-3593-420D-BD7D-188E1E857245}"/>
              </a:ext>
            </a:extLst>
          </p:cNvPr>
          <p:cNvSpPr/>
          <p:nvPr/>
        </p:nvSpPr>
        <p:spPr>
          <a:xfrm>
            <a:off x="4990936" y="4249274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0D9C1-9151-4363-A1D5-7439CD7E4A03}"/>
              </a:ext>
            </a:extLst>
          </p:cNvPr>
          <p:cNvSpPr txBox="1"/>
          <p:nvPr/>
        </p:nvSpPr>
        <p:spPr>
          <a:xfrm>
            <a:off x="6114721" y="415740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E409C5-CA8E-405E-9FB9-2E832CE39E35}"/>
              </a:ext>
            </a:extLst>
          </p:cNvPr>
          <p:cNvCxnSpPr>
            <a:cxnSpLocks/>
          </p:cNvCxnSpPr>
          <p:nvPr/>
        </p:nvCxnSpPr>
        <p:spPr>
          <a:xfrm flipV="1">
            <a:off x="5985792" y="4070264"/>
            <a:ext cx="1815152" cy="617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8914501-C3CD-4EF8-9116-AFC37F393BE6}"/>
              </a:ext>
            </a:extLst>
          </p:cNvPr>
          <p:cNvSpPr/>
          <p:nvPr/>
        </p:nvSpPr>
        <p:spPr>
          <a:xfrm>
            <a:off x="5924827" y="4039284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7E5D16-8FFA-4354-9292-634D2BA1A127}"/>
              </a:ext>
            </a:extLst>
          </p:cNvPr>
          <p:cNvSpPr txBox="1"/>
          <p:nvPr/>
        </p:nvSpPr>
        <p:spPr>
          <a:xfrm>
            <a:off x="7682069" y="394715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ACB3A51-7A28-4E2A-9116-E37B62F62E56}"/>
              </a:ext>
            </a:extLst>
          </p:cNvPr>
          <p:cNvCxnSpPr>
            <a:cxnSpLocks/>
          </p:cNvCxnSpPr>
          <p:nvPr/>
        </p:nvCxnSpPr>
        <p:spPr>
          <a:xfrm>
            <a:off x="6265017" y="3830648"/>
            <a:ext cx="1545453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DEF4F5D3-3EDC-405E-BAE4-DA39C9936BD9}"/>
              </a:ext>
            </a:extLst>
          </p:cNvPr>
          <p:cNvSpPr/>
          <p:nvPr/>
        </p:nvSpPr>
        <p:spPr>
          <a:xfrm>
            <a:off x="6204052" y="3793496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583F3E-5AF7-4EA0-8924-1F402B59AFEE}"/>
              </a:ext>
            </a:extLst>
          </p:cNvPr>
          <p:cNvSpPr txBox="1"/>
          <p:nvPr/>
        </p:nvSpPr>
        <p:spPr>
          <a:xfrm>
            <a:off x="7682069" y="370093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F619674-BF8B-426E-B109-0499BCA445B8}"/>
              </a:ext>
            </a:extLst>
          </p:cNvPr>
          <p:cNvCxnSpPr>
            <a:cxnSpLocks/>
          </p:cNvCxnSpPr>
          <p:nvPr/>
        </p:nvCxnSpPr>
        <p:spPr>
          <a:xfrm>
            <a:off x="7002490" y="3967383"/>
            <a:ext cx="118109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2DCEADAD-163D-4A1A-979F-8F4417DB5CCE}"/>
              </a:ext>
            </a:extLst>
          </p:cNvPr>
          <p:cNvSpPr/>
          <p:nvPr/>
        </p:nvSpPr>
        <p:spPr>
          <a:xfrm>
            <a:off x="6941525" y="3930231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ED4DB9-56FF-4E92-AF38-EE35926C75AF}"/>
              </a:ext>
            </a:extLst>
          </p:cNvPr>
          <p:cNvSpPr txBox="1"/>
          <p:nvPr/>
        </p:nvSpPr>
        <p:spPr>
          <a:xfrm>
            <a:off x="8065310" y="3838357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6F8D55-851B-4E23-8030-F24DBB567A91}"/>
              </a:ext>
            </a:extLst>
          </p:cNvPr>
          <p:cNvCxnSpPr>
            <a:cxnSpLocks/>
          </p:cNvCxnSpPr>
          <p:nvPr/>
        </p:nvCxnSpPr>
        <p:spPr>
          <a:xfrm>
            <a:off x="6976846" y="4426436"/>
            <a:ext cx="98605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4BE7050-5594-4822-85C3-4AB9EAE5BF73}"/>
              </a:ext>
            </a:extLst>
          </p:cNvPr>
          <p:cNvSpPr/>
          <p:nvPr/>
        </p:nvSpPr>
        <p:spPr>
          <a:xfrm>
            <a:off x="6915881" y="4389284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983B8-0DC5-4121-B5A6-4DB7F8016AE3}"/>
              </a:ext>
            </a:extLst>
          </p:cNvPr>
          <p:cNvSpPr txBox="1"/>
          <p:nvPr/>
        </p:nvSpPr>
        <p:spPr>
          <a:xfrm>
            <a:off x="7848424" y="430217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088846-9363-4680-BCB8-CDFDCBCC0076}"/>
              </a:ext>
            </a:extLst>
          </p:cNvPr>
          <p:cNvCxnSpPr>
            <a:cxnSpLocks/>
          </p:cNvCxnSpPr>
          <p:nvPr/>
        </p:nvCxnSpPr>
        <p:spPr>
          <a:xfrm>
            <a:off x="8302828" y="3761589"/>
            <a:ext cx="764972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9C8E738F-766D-40BD-8DA4-E9549AACD43E}"/>
              </a:ext>
            </a:extLst>
          </p:cNvPr>
          <p:cNvSpPr/>
          <p:nvPr/>
        </p:nvSpPr>
        <p:spPr>
          <a:xfrm>
            <a:off x="8241863" y="3724437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9F2BE2-1B0C-4BCD-9739-3D7384A72F01}"/>
              </a:ext>
            </a:extLst>
          </p:cNvPr>
          <p:cNvSpPr txBox="1"/>
          <p:nvPr/>
        </p:nvSpPr>
        <p:spPr>
          <a:xfrm>
            <a:off x="8939399" y="364211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D61E56-FFFC-4E17-B22D-A2BC7AFE4B9F}"/>
              </a:ext>
            </a:extLst>
          </p:cNvPr>
          <p:cNvCxnSpPr>
            <a:cxnSpLocks/>
          </p:cNvCxnSpPr>
          <p:nvPr/>
        </p:nvCxnSpPr>
        <p:spPr>
          <a:xfrm>
            <a:off x="8633120" y="4116398"/>
            <a:ext cx="839493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EFC136DB-31A5-4C57-B983-D7933F90EB1D}"/>
              </a:ext>
            </a:extLst>
          </p:cNvPr>
          <p:cNvSpPr/>
          <p:nvPr/>
        </p:nvSpPr>
        <p:spPr>
          <a:xfrm>
            <a:off x="8572155" y="4079246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3F6A9A-83FC-43D5-AB80-D08076C33808}"/>
              </a:ext>
            </a:extLst>
          </p:cNvPr>
          <p:cNvSpPr txBox="1"/>
          <p:nvPr/>
        </p:nvSpPr>
        <p:spPr>
          <a:xfrm rot="18362220">
            <a:off x="1208028" y="5440048"/>
            <a:ext cx="93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FF617A-A32A-4F13-849A-ADB7AB53D419}"/>
              </a:ext>
            </a:extLst>
          </p:cNvPr>
          <p:cNvSpPr txBox="1"/>
          <p:nvPr/>
        </p:nvSpPr>
        <p:spPr>
          <a:xfrm>
            <a:off x="4484441" y="5046568"/>
            <a:ext cx="2642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Extinction/survival(1,0,1,0)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2A9D9B-3164-47C3-9803-D440F948BC94}"/>
              </a:ext>
            </a:extLst>
          </p:cNvPr>
          <p:cNvSpPr txBox="1"/>
          <p:nvPr/>
        </p:nvSpPr>
        <p:spPr>
          <a:xfrm>
            <a:off x="2857083" y="5869313"/>
            <a:ext cx="413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 ~ </a:t>
            </a:r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r>
              <a:rPr lang="de-DE" sz="1100" dirty="0">
                <a:solidFill>
                  <a:srgbClr val="CD717C"/>
                </a:solidFill>
              </a:rPr>
              <a:t> 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 err="1">
                <a:solidFill>
                  <a:srgbClr val="1E6DA7"/>
                </a:solidFill>
              </a:rPr>
              <a:t>T</a:t>
            </a:r>
            <a:r>
              <a:rPr lang="de-DE" sz="1100" dirty="0" err="1">
                <a:solidFill>
                  <a:srgbClr val="1E6DA7"/>
                </a:solidFill>
              </a:rPr>
              <a:t>trend</a:t>
            </a:r>
            <a:r>
              <a:rPr lang="de-DE" sz="1100" dirty="0">
                <a:solidFill>
                  <a:srgbClr val="1E6DA7"/>
                </a:solidFill>
              </a:rPr>
              <a:t> 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+ (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structure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AF0F1DA-E673-43F3-B76E-532E93C7D621}"/>
              </a:ext>
            </a:extLst>
          </p:cNvPr>
          <p:cNvSpPr/>
          <p:nvPr/>
        </p:nvSpPr>
        <p:spPr>
          <a:xfrm>
            <a:off x="7024370" y="4943475"/>
            <a:ext cx="845980" cy="331758"/>
          </a:xfrm>
          <a:custGeom>
            <a:avLst/>
            <a:gdLst>
              <a:gd name="connsiteX0" fmla="*/ 561975 w 610659"/>
              <a:gd name="connsiteY0" fmla="*/ 0 h 339624"/>
              <a:gd name="connsiteX1" fmla="*/ 568325 w 610659"/>
              <a:gd name="connsiteY1" fmla="*/ 174625 h 339624"/>
              <a:gd name="connsiteX2" fmla="*/ 568325 w 610659"/>
              <a:gd name="connsiteY2" fmla="*/ 320675 h 339624"/>
              <a:gd name="connsiteX3" fmla="*/ 0 w 610659"/>
              <a:gd name="connsiteY3" fmla="*/ 333375 h 339624"/>
              <a:gd name="connsiteX0" fmla="*/ 561975 w 572568"/>
              <a:gd name="connsiteY0" fmla="*/ 0 h 385606"/>
              <a:gd name="connsiteX1" fmla="*/ 568325 w 572568"/>
              <a:gd name="connsiteY1" fmla="*/ 174625 h 385606"/>
              <a:gd name="connsiteX2" fmla="*/ 568325 w 572568"/>
              <a:gd name="connsiteY2" fmla="*/ 320675 h 385606"/>
              <a:gd name="connsiteX3" fmla="*/ 0 w 572568"/>
              <a:gd name="connsiteY3" fmla="*/ 333375 h 385606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782955 w 848007"/>
              <a:gd name="connsiteY0" fmla="*/ 0 h 327888"/>
              <a:gd name="connsiteX1" fmla="*/ 789305 w 848007"/>
              <a:gd name="connsiteY1" fmla="*/ 174625 h 327888"/>
              <a:gd name="connsiteX2" fmla="*/ 789305 w 848007"/>
              <a:gd name="connsiteY2" fmla="*/ 320675 h 327888"/>
              <a:gd name="connsiteX3" fmla="*/ 0 w 848007"/>
              <a:gd name="connsiteY3" fmla="*/ 302895 h 327888"/>
              <a:gd name="connsiteX0" fmla="*/ 782955 w 848812"/>
              <a:gd name="connsiteY0" fmla="*/ 0 h 331758"/>
              <a:gd name="connsiteX1" fmla="*/ 791686 w 848812"/>
              <a:gd name="connsiteY1" fmla="*/ 119857 h 331758"/>
              <a:gd name="connsiteX2" fmla="*/ 789305 w 848812"/>
              <a:gd name="connsiteY2" fmla="*/ 320675 h 331758"/>
              <a:gd name="connsiteX3" fmla="*/ 0 w 848812"/>
              <a:gd name="connsiteY3" fmla="*/ 302895 h 331758"/>
              <a:gd name="connsiteX0" fmla="*/ 782955 w 845980"/>
              <a:gd name="connsiteY0" fmla="*/ 0 h 331758"/>
              <a:gd name="connsiteX1" fmla="*/ 789305 w 845980"/>
              <a:gd name="connsiteY1" fmla="*/ 320675 h 331758"/>
              <a:gd name="connsiteX2" fmla="*/ 0 w 845980"/>
              <a:gd name="connsiteY2" fmla="*/ 302895 h 33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5980" h="331758">
                <a:moveTo>
                  <a:pt x="782955" y="0"/>
                </a:moveTo>
                <a:cubicBezTo>
                  <a:pt x="784278" y="66807"/>
                  <a:pt x="919797" y="270193"/>
                  <a:pt x="789305" y="320675"/>
                </a:cubicBezTo>
                <a:cubicBezTo>
                  <a:pt x="657357" y="351181"/>
                  <a:pt x="236802" y="309774"/>
                  <a:pt x="0" y="30289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9C8A41C-432A-4FF1-BBF2-2C1452904CD4}"/>
              </a:ext>
            </a:extLst>
          </p:cNvPr>
          <p:cNvSpPr/>
          <p:nvPr/>
        </p:nvSpPr>
        <p:spPr>
          <a:xfrm>
            <a:off x="2805672" y="5226665"/>
            <a:ext cx="1621088" cy="686455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088" h="686455">
                <a:moveTo>
                  <a:pt x="1621088" y="655"/>
                </a:moveTo>
                <a:cubicBezTo>
                  <a:pt x="1248343" y="-615"/>
                  <a:pt x="875598" y="-1885"/>
                  <a:pt x="638108" y="15895"/>
                </a:cubicBezTo>
                <a:cubicBezTo>
                  <a:pt x="400618" y="33675"/>
                  <a:pt x="300288" y="37485"/>
                  <a:pt x="196148" y="107335"/>
                </a:cubicBezTo>
                <a:cubicBezTo>
                  <a:pt x="92008" y="177185"/>
                  <a:pt x="41208" y="338475"/>
                  <a:pt x="13268" y="434995"/>
                </a:cubicBezTo>
                <a:cubicBezTo>
                  <a:pt x="-14672" y="531515"/>
                  <a:pt x="6918" y="608985"/>
                  <a:pt x="28508" y="68645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5B22D1-ABE4-46E0-A512-8B45A4C2E3D1}"/>
              </a:ext>
            </a:extLst>
          </p:cNvPr>
          <p:cNvCxnSpPr>
            <a:cxnSpLocks/>
          </p:cNvCxnSpPr>
          <p:nvPr/>
        </p:nvCxnSpPr>
        <p:spPr>
          <a:xfrm>
            <a:off x="11421263" y="4534535"/>
            <a:ext cx="301032" cy="184191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BBF2418-E2A0-4D5F-B2D3-33C8062550DF}"/>
              </a:ext>
            </a:extLst>
          </p:cNvPr>
          <p:cNvCxnSpPr>
            <a:cxnSpLocks/>
          </p:cNvCxnSpPr>
          <p:nvPr/>
        </p:nvCxnSpPr>
        <p:spPr>
          <a:xfrm>
            <a:off x="10678950" y="4033244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F11143A-D3AE-4FAF-820A-57FF5E8D5B11}"/>
              </a:ext>
            </a:extLst>
          </p:cNvPr>
          <p:cNvCxnSpPr>
            <a:cxnSpLocks/>
          </p:cNvCxnSpPr>
          <p:nvPr/>
        </p:nvCxnSpPr>
        <p:spPr>
          <a:xfrm>
            <a:off x="10805160" y="4386711"/>
            <a:ext cx="619278" cy="151489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E74B956-7E7C-4F59-921F-B33433358992}"/>
              </a:ext>
            </a:extLst>
          </p:cNvPr>
          <p:cNvCxnSpPr>
            <a:cxnSpLocks/>
          </p:cNvCxnSpPr>
          <p:nvPr/>
        </p:nvCxnSpPr>
        <p:spPr>
          <a:xfrm flipH="1">
            <a:off x="10664663" y="5100606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F30BF2-8195-453D-AF42-DB8C7EC474C0}"/>
              </a:ext>
            </a:extLst>
          </p:cNvPr>
          <p:cNvCxnSpPr>
            <a:cxnSpLocks/>
          </p:cNvCxnSpPr>
          <p:nvPr/>
        </p:nvCxnSpPr>
        <p:spPr>
          <a:xfrm flipV="1">
            <a:off x="11421263" y="5523180"/>
            <a:ext cx="237337" cy="240565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7FAFBAE-6E60-428D-ABAE-E46BF82D5160}"/>
              </a:ext>
            </a:extLst>
          </p:cNvPr>
          <p:cNvCxnSpPr>
            <a:cxnSpLocks/>
          </p:cNvCxnSpPr>
          <p:nvPr/>
        </p:nvCxnSpPr>
        <p:spPr>
          <a:xfrm>
            <a:off x="10678950" y="5262453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442247A-0F4A-4C21-8F1D-147F26BF0A9E}"/>
              </a:ext>
            </a:extLst>
          </p:cNvPr>
          <p:cNvCxnSpPr>
            <a:cxnSpLocks/>
          </p:cNvCxnSpPr>
          <p:nvPr/>
        </p:nvCxnSpPr>
        <p:spPr>
          <a:xfrm flipV="1">
            <a:off x="10805160" y="5767409"/>
            <a:ext cx="619278" cy="295721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822C0C-45FE-48CB-83D4-457C581E30EA}"/>
              </a:ext>
            </a:extLst>
          </p:cNvPr>
          <p:cNvCxnSpPr>
            <a:cxnSpLocks/>
          </p:cNvCxnSpPr>
          <p:nvPr/>
        </p:nvCxnSpPr>
        <p:spPr>
          <a:xfrm flipH="1">
            <a:off x="10664663" y="6329815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18CFB7C-8197-4F38-B2FF-8874E8FFD1C1}"/>
              </a:ext>
            </a:extLst>
          </p:cNvPr>
          <p:cNvSpPr txBox="1"/>
          <p:nvPr/>
        </p:nvSpPr>
        <p:spPr>
          <a:xfrm>
            <a:off x="9754680" y="4726451"/>
            <a:ext cx="107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∫</a:t>
            </a:r>
            <a:r>
              <a: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lang="en-US" sz="1600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B82379D3-2C37-494E-A265-55D8C9C14A96}"/>
              </a:ext>
            </a:extLst>
          </p:cNvPr>
          <p:cNvSpPr/>
          <p:nvPr/>
        </p:nvSpPr>
        <p:spPr>
          <a:xfrm rot="10800000">
            <a:off x="7121635" y="5610970"/>
            <a:ext cx="2574443" cy="478584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  <a:gd name="connsiteX0" fmla="*/ 2459843 w 2459843"/>
              <a:gd name="connsiteY0" fmla="*/ 655 h 543580"/>
              <a:gd name="connsiteX1" fmla="*/ 1476863 w 2459843"/>
              <a:gd name="connsiteY1" fmla="*/ 15895 h 543580"/>
              <a:gd name="connsiteX2" fmla="*/ 1034903 w 2459843"/>
              <a:gd name="connsiteY2" fmla="*/ 107335 h 543580"/>
              <a:gd name="connsiteX3" fmla="*/ 852023 w 2459843"/>
              <a:gd name="connsiteY3" fmla="*/ 434995 h 543580"/>
              <a:gd name="connsiteX4" fmla="*/ 488 w 2459843"/>
              <a:gd name="connsiteY4" fmla="*/ 543580 h 543580"/>
              <a:gd name="connsiteX0" fmla="*/ 2460203 w 2460203"/>
              <a:gd name="connsiteY0" fmla="*/ 655 h 543580"/>
              <a:gd name="connsiteX1" fmla="*/ 1477223 w 2460203"/>
              <a:gd name="connsiteY1" fmla="*/ 15895 h 543580"/>
              <a:gd name="connsiteX2" fmla="*/ 1035263 w 2460203"/>
              <a:gd name="connsiteY2" fmla="*/ 107335 h 543580"/>
              <a:gd name="connsiteX3" fmla="*/ 547583 w 2460203"/>
              <a:gd name="connsiteY3" fmla="*/ 215920 h 543580"/>
              <a:gd name="connsiteX4" fmla="*/ 848 w 2460203"/>
              <a:gd name="connsiteY4" fmla="*/ 543580 h 543580"/>
              <a:gd name="connsiteX0" fmla="*/ 2460203 w 2460203"/>
              <a:gd name="connsiteY0" fmla="*/ 6352 h 549277"/>
              <a:gd name="connsiteX1" fmla="*/ 1477223 w 2460203"/>
              <a:gd name="connsiteY1" fmla="*/ 21592 h 549277"/>
              <a:gd name="connsiteX2" fmla="*/ 547583 w 2460203"/>
              <a:gd name="connsiteY2" fmla="*/ 221617 h 549277"/>
              <a:gd name="connsiteX3" fmla="*/ 848 w 2460203"/>
              <a:gd name="connsiteY3" fmla="*/ 549277 h 549277"/>
              <a:gd name="connsiteX0" fmla="*/ 2574460 w 2574460"/>
              <a:gd name="connsiteY0" fmla="*/ 6352 h 482602"/>
              <a:gd name="connsiteX1" fmla="*/ 1591480 w 2574460"/>
              <a:gd name="connsiteY1" fmla="*/ 21592 h 482602"/>
              <a:gd name="connsiteX2" fmla="*/ 661840 w 2574460"/>
              <a:gd name="connsiteY2" fmla="*/ 221617 h 482602"/>
              <a:gd name="connsiteX3" fmla="*/ 805 w 2574460"/>
              <a:gd name="connsiteY3" fmla="*/ 482602 h 482602"/>
              <a:gd name="connsiteX0" fmla="*/ 2574443 w 2574443"/>
              <a:gd name="connsiteY0" fmla="*/ 2334 h 478584"/>
              <a:gd name="connsiteX1" fmla="*/ 1591463 w 2574443"/>
              <a:gd name="connsiteY1" fmla="*/ 17574 h 478584"/>
              <a:gd name="connsiteX2" fmla="*/ 671348 w 2574443"/>
              <a:gd name="connsiteY2" fmla="*/ 150924 h 478584"/>
              <a:gd name="connsiteX3" fmla="*/ 788 w 2574443"/>
              <a:gd name="connsiteY3" fmla="*/ 478584 h 47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443" h="478584">
                <a:moveTo>
                  <a:pt x="2574443" y="2334"/>
                </a:moveTo>
                <a:cubicBezTo>
                  <a:pt x="2201698" y="1064"/>
                  <a:pt x="1908645" y="-7191"/>
                  <a:pt x="1591463" y="17574"/>
                </a:cubicBezTo>
                <a:cubicBezTo>
                  <a:pt x="1274281" y="42339"/>
                  <a:pt x="936460" y="74089"/>
                  <a:pt x="671348" y="150924"/>
                </a:cubicBezTo>
                <a:cubicBezTo>
                  <a:pt x="406236" y="227759"/>
                  <a:pt x="-20802" y="401114"/>
                  <a:pt x="788" y="478584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ABC0AB-4EB0-42B3-9499-BE4B36CBBA13}"/>
              </a:ext>
            </a:extLst>
          </p:cNvPr>
          <p:cNvSpPr/>
          <p:nvPr/>
        </p:nvSpPr>
        <p:spPr>
          <a:xfrm>
            <a:off x="9340979" y="447200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</a:t>
            </a:r>
            <a:endParaRPr lang="en-US" sz="1600" dirty="0"/>
          </a:p>
        </p:txBody>
      </p:sp>
      <p:sp>
        <p:nvSpPr>
          <p:cNvPr id="75" name="Footer Placeholder 2">
            <a:extLst>
              <a:ext uri="{FF2B5EF4-FFF2-40B4-BE49-F238E27FC236}">
                <a16:creationId xmlns:a16="http://schemas.microsoft.com/office/drawing/2014/main" id="{05A7C9D0-0192-4A02-8539-740A3E06B1AE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D43E807-77C1-4110-A434-A0CB103360AA}"/>
              </a:ext>
            </a:extLst>
          </p:cNvPr>
          <p:cNvSpPr/>
          <p:nvPr/>
        </p:nvSpPr>
        <p:spPr>
          <a:xfrm>
            <a:off x="1169840" y="3436025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24B7E20-2534-4678-81B4-733D2A16EB73}"/>
              </a:ext>
            </a:extLst>
          </p:cNvPr>
          <p:cNvSpPr txBox="1"/>
          <p:nvPr/>
        </p:nvSpPr>
        <p:spPr>
          <a:xfrm>
            <a:off x="1077439" y="3526279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B0F59-BEF9-4866-AC13-4C120DAD4BB3}"/>
              </a:ext>
            </a:extLst>
          </p:cNvPr>
          <p:cNvSpPr txBox="1"/>
          <p:nvPr/>
        </p:nvSpPr>
        <p:spPr>
          <a:xfrm>
            <a:off x="1197680" y="3340835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1B75089-3546-4349-BF69-45EE79C97CCC}"/>
              </a:ext>
            </a:extLst>
          </p:cNvPr>
          <p:cNvSpPr txBox="1"/>
          <p:nvPr/>
        </p:nvSpPr>
        <p:spPr>
          <a:xfrm>
            <a:off x="1189244" y="3515153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</a:t>
            </a:r>
          </a:p>
        </p:txBody>
      </p:sp>
      <p:sp>
        <p:nvSpPr>
          <p:cNvPr id="78" name="Rectangle: Rounded Corners 123">
            <a:extLst>
              <a:ext uri="{FF2B5EF4-FFF2-40B4-BE49-F238E27FC236}">
                <a16:creationId xmlns:a16="http://schemas.microsoft.com/office/drawing/2014/main" id="{520E6C11-F747-4D61-850C-A6B247B7B094}"/>
              </a:ext>
            </a:extLst>
          </p:cNvPr>
          <p:cNvSpPr/>
          <p:nvPr/>
        </p:nvSpPr>
        <p:spPr>
          <a:xfrm>
            <a:off x="441959" y="1009649"/>
            <a:ext cx="11308081" cy="2161901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61901">
                <a:moveTo>
                  <a:pt x="0" y="446286"/>
                </a:moveTo>
                <a:cubicBezTo>
                  <a:pt x="0" y="256780"/>
                  <a:pt x="153625" y="103155"/>
                  <a:pt x="343131" y="103155"/>
                </a:cubicBezTo>
                <a:cubicBezTo>
                  <a:pt x="1541934" y="68770"/>
                  <a:pt x="2826463" y="215360"/>
                  <a:pt x="3939541" y="0"/>
                </a:cubicBezTo>
                <a:lnTo>
                  <a:pt x="10964950" y="103155"/>
                </a:lnTo>
                <a:cubicBezTo>
                  <a:pt x="11154456" y="103155"/>
                  <a:pt x="11308081" y="256780"/>
                  <a:pt x="11308081" y="446286"/>
                </a:cubicBezTo>
                <a:lnTo>
                  <a:pt x="11308081" y="1818770"/>
                </a:lnTo>
                <a:cubicBezTo>
                  <a:pt x="11308081" y="2008276"/>
                  <a:pt x="11154456" y="2161901"/>
                  <a:pt x="10964950" y="2161901"/>
                </a:cubicBezTo>
                <a:lnTo>
                  <a:pt x="929641" y="2019301"/>
                </a:lnTo>
                <a:lnTo>
                  <a:pt x="343131" y="2161901"/>
                </a:lnTo>
                <a:cubicBezTo>
                  <a:pt x="153625" y="2161901"/>
                  <a:pt x="0" y="2008276"/>
                  <a:pt x="0" y="1818770"/>
                </a:cubicBezTo>
                <a:lnTo>
                  <a:pt x="0" y="44628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123">
            <a:extLst>
              <a:ext uri="{FF2B5EF4-FFF2-40B4-BE49-F238E27FC236}">
                <a16:creationId xmlns:a16="http://schemas.microsoft.com/office/drawing/2014/main" id="{450AF968-5762-43C0-9861-251D6DBA3930}"/>
              </a:ext>
            </a:extLst>
          </p:cNvPr>
          <p:cNvSpPr/>
          <p:nvPr/>
        </p:nvSpPr>
        <p:spPr>
          <a:xfrm>
            <a:off x="117482" y="2990850"/>
            <a:ext cx="9490656" cy="1961497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0 w 11308081"/>
              <a:gd name="connsiteY3" fmla="*/ 3155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1 w 11308081"/>
              <a:gd name="connsiteY3" fmla="*/ 53487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11184"/>
              <a:gd name="connsiteY0" fmla="*/ 446286 h 2161901"/>
              <a:gd name="connsiteX1" fmla="*/ 343131 w 11311184"/>
              <a:gd name="connsiteY1" fmla="*/ 103155 h 2161901"/>
              <a:gd name="connsiteX2" fmla="*/ 1345021 w 11311184"/>
              <a:gd name="connsiteY2" fmla="*/ 0 h 2161901"/>
              <a:gd name="connsiteX3" fmla="*/ 5371101 w 11311184"/>
              <a:gd name="connsiteY3" fmla="*/ 534876 h 2161901"/>
              <a:gd name="connsiteX4" fmla="*/ 10964950 w 11311184"/>
              <a:gd name="connsiteY4" fmla="*/ 103155 h 2161901"/>
              <a:gd name="connsiteX5" fmla="*/ 11308081 w 11311184"/>
              <a:gd name="connsiteY5" fmla="*/ 446286 h 2161901"/>
              <a:gd name="connsiteX6" fmla="*/ 11311184 w 11311184"/>
              <a:gd name="connsiteY6" fmla="*/ 1541516 h 2161901"/>
              <a:gd name="connsiteX7" fmla="*/ 11308081 w 11311184"/>
              <a:gd name="connsiteY7" fmla="*/ 1818770 h 2161901"/>
              <a:gd name="connsiteX8" fmla="*/ 10964950 w 11311184"/>
              <a:gd name="connsiteY8" fmla="*/ 2161901 h 2161901"/>
              <a:gd name="connsiteX9" fmla="*/ 929641 w 11311184"/>
              <a:gd name="connsiteY9" fmla="*/ 2019301 h 2161901"/>
              <a:gd name="connsiteX10" fmla="*/ 343131 w 11311184"/>
              <a:gd name="connsiteY10" fmla="*/ 2161901 h 2161901"/>
              <a:gd name="connsiteX11" fmla="*/ 0 w 11311184"/>
              <a:gd name="connsiteY11" fmla="*/ 1818770 h 2161901"/>
              <a:gd name="connsiteX12" fmla="*/ 0 w 11311184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1308081 w 11308092"/>
              <a:gd name="connsiteY7" fmla="*/ 1818770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0978077 w 11308092"/>
              <a:gd name="connsiteY7" fmla="*/ 1733098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092187 w 11308092"/>
              <a:gd name="connsiteY4" fmla="*/ 235025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607491 h 2323106"/>
              <a:gd name="connsiteX1" fmla="*/ 343131 w 11308092"/>
              <a:gd name="connsiteY1" fmla="*/ 264360 h 2323106"/>
              <a:gd name="connsiteX2" fmla="*/ 1345021 w 11308092"/>
              <a:gd name="connsiteY2" fmla="*/ 161205 h 2323106"/>
              <a:gd name="connsiteX3" fmla="*/ 5371101 w 11308092"/>
              <a:gd name="connsiteY3" fmla="*/ 696081 h 2323106"/>
              <a:gd name="connsiteX4" fmla="*/ 9205982 w 11308092"/>
              <a:gd name="connsiteY4" fmla="*/ 0 h 2323106"/>
              <a:gd name="connsiteX5" fmla="*/ 10964950 w 11308092"/>
              <a:gd name="connsiteY5" fmla="*/ 264360 h 2323106"/>
              <a:gd name="connsiteX6" fmla="*/ 11308081 w 11308092"/>
              <a:gd name="connsiteY6" fmla="*/ 607491 h 2323106"/>
              <a:gd name="connsiteX7" fmla="*/ 11242907 w 11308092"/>
              <a:gd name="connsiteY7" fmla="*/ 1617049 h 2323106"/>
              <a:gd name="connsiteX8" fmla="*/ 10978077 w 11308092"/>
              <a:gd name="connsiteY8" fmla="*/ 1894303 h 2323106"/>
              <a:gd name="connsiteX9" fmla="*/ 10964950 w 11308092"/>
              <a:gd name="connsiteY9" fmla="*/ 2323106 h 2323106"/>
              <a:gd name="connsiteX10" fmla="*/ 929641 w 11308092"/>
              <a:gd name="connsiteY10" fmla="*/ 2180506 h 2323106"/>
              <a:gd name="connsiteX11" fmla="*/ 343131 w 11308092"/>
              <a:gd name="connsiteY11" fmla="*/ 2323106 h 2323106"/>
              <a:gd name="connsiteX12" fmla="*/ 0 w 11308092"/>
              <a:gd name="connsiteY12" fmla="*/ 1979975 h 2323106"/>
              <a:gd name="connsiteX13" fmla="*/ 0 w 11308092"/>
              <a:gd name="connsiteY13" fmla="*/ 607491 h 2323106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160465 w 11308092"/>
              <a:gd name="connsiteY4" fmla="*/ 74392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489692 h 2205307"/>
              <a:gd name="connsiteX1" fmla="*/ 343131 w 11308092"/>
              <a:gd name="connsiteY1" fmla="*/ 146561 h 2205307"/>
              <a:gd name="connsiteX2" fmla="*/ 1345021 w 11308092"/>
              <a:gd name="connsiteY2" fmla="*/ 43406 h 2205307"/>
              <a:gd name="connsiteX3" fmla="*/ 5371101 w 11308092"/>
              <a:gd name="connsiteY3" fmla="*/ 578282 h 2205307"/>
              <a:gd name="connsiteX4" fmla="*/ 9137706 w 11308092"/>
              <a:gd name="connsiteY4" fmla="*/ 0 h 2205307"/>
              <a:gd name="connsiteX5" fmla="*/ 10964950 w 11308092"/>
              <a:gd name="connsiteY5" fmla="*/ 146561 h 2205307"/>
              <a:gd name="connsiteX6" fmla="*/ 11308081 w 11308092"/>
              <a:gd name="connsiteY6" fmla="*/ 489692 h 2205307"/>
              <a:gd name="connsiteX7" fmla="*/ 11242907 w 11308092"/>
              <a:gd name="connsiteY7" fmla="*/ 1499250 h 2205307"/>
              <a:gd name="connsiteX8" fmla="*/ 10978077 w 11308092"/>
              <a:gd name="connsiteY8" fmla="*/ 1776504 h 2205307"/>
              <a:gd name="connsiteX9" fmla="*/ 10964950 w 11308092"/>
              <a:gd name="connsiteY9" fmla="*/ 2205307 h 2205307"/>
              <a:gd name="connsiteX10" fmla="*/ 929641 w 11308092"/>
              <a:gd name="connsiteY10" fmla="*/ 2062707 h 2205307"/>
              <a:gd name="connsiteX11" fmla="*/ 343131 w 11308092"/>
              <a:gd name="connsiteY11" fmla="*/ 2205307 h 2205307"/>
              <a:gd name="connsiteX12" fmla="*/ 0 w 11308092"/>
              <a:gd name="connsiteY12" fmla="*/ 1862176 h 2205307"/>
              <a:gd name="connsiteX13" fmla="*/ 0 w 11308092"/>
              <a:gd name="connsiteY13" fmla="*/ 489692 h 22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08092" h="2205307">
                <a:moveTo>
                  <a:pt x="0" y="489692"/>
                </a:moveTo>
                <a:cubicBezTo>
                  <a:pt x="0" y="300186"/>
                  <a:pt x="153625" y="146561"/>
                  <a:pt x="343131" y="146561"/>
                </a:cubicBezTo>
                <a:cubicBezTo>
                  <a:pt x="1541934" y="112176"/>
                  <a:pt x="231943" y="258766"/>
                  <a:pt x="1345021" y="43406"/>
                </a:cubicBezTo>
                <a:lnTo>
                  <a:pt x="5371101" y="578282"/>
                </a:lnTo>
                <a:lnTo>
                  <a:pt x="9137706" y="0"/>
                </a:lnTo>
                <a:lnTo>
                  <a:pt x="10964950" y="146561"/>
                </a:lnTo>
                <a:cubicBezTo>
                  <a:pt x="11154456" y="146561"/>
                  <a:pt x="11308081" y="300186"/>
                  <a:pt x="11308081" y="489692"/>
                </a:cubicBezTo>
                <a:cubicBezTo>
                  <a:pt x="11309115" y="854769"/>
                  <a:pt x="11241873" y="1134173"/>
                  <a:pt x="11242907" y="1499250"/>
                </a:cubicBezTo>
                <a:cubicBezTo>
                  <a:pt x="11241873" y="1591668"/>
                  <a:pt x="10979111" y="1684086"/>
                  <a:pt x="10978077" y="1776504"/>
                </a:cubicBezTo>
                <a:cubicBezTo>
                  <a:pt x="10978077" y="1966010"/>
                  <a:pt x="11154456" y="2205307"/>
                  <a:pt x="10964950" y="2205307"/>
                </a:cubicBezTo>
                <a:lnTo>
                  <a:pt x="929641" y="2062707"/>
                </a:lnTo>
                <a:lnTo>
                  <a:pt x="343131" y="2205307"/>
                </a:lnTo>
                <a:cubicBezTo>
                  <a:pt x="153625" y="2205307"/>
                  <a:pt x="0" y="2051682"/>
                  <a:pt x="0" y="1862176"/>
                </a:cubicBezTo>
                <a:lnTo>
                  <a:pt x="0" y="489692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: Rounded Corners 123">
            <a:extLst>
              <a:ext uri="{FF2B5EF4-FFF2-40B4-BE49-F238E27FC236}">
                <a16:creationId xmlns:a16="http://schemas.microsoft.com/office/drawing/2014/main" id="{46738C37-F706-49CD-8E21-BA2121F6B05C}"/>
              </a:ext>
            </a:extLst>
          </p:cNvPr>
          <p:cNvSpPr/>
          <p:nvPr/>
        </p:nvSpPr>
        <p:spPr>
          <a:xfrm>
            <a:off x="1263878" y="4606849"/>
            <a:ext cx="8513456" cy="186062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270126 w 11308081"/>
              <a:gd name="connsiteY4" fmla="*/ 730507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553666 h 2006113"/>
              <a:gd name="connsiteX1" fmla="*/ 1241400 w 11308081"/>
              <a:gd name="connsiteY1" fmla="*/ 473702 h 2006113"/>
              <a:gd name="connsiteX2" fmla="*/ 3939541 w 11308081"/>
              <a:gd name="connsiteY2" fmla="*/ 107379 h 2006113"/>
              <a:gd name="connsiteX3" fmla="*/ 8839469 w 11308081"/>
              <a:gd name="connsiteY3" fmla="*/ 0 h 2006113"/>
              <a:gd name="connsiteX4" fmla="*/ 11270126 w 11308081"/>
              <a:gd name="connsiteY4" fmla="*/ 574719 h 2006113"/>
              <a:gd name="connsiteX5" fmla="*/ 11308081 w 11308081"/>
              <a:gd name="connsiteY5" fmla="*/ 1662982 h 2006113"/>
              <a:gd name="connsiteX6" fmla="*/ 10964950 w 11308081"/>
              <a:gd name="connsiteY6" fmla="*/ 2006113 h 2006113"/>
              <a:gd name="connsiteX7" fmla="*/ 992899 w 11308081"/>
              <a:gd name="connsiteY7" fmla="*/ 1789827 h 2006113"/>
              <a:gd name="connsiteX8" fmla="*/ 431692 w 11308081"/>
              <a:gd name="connsiteY8" fmla="*/ 1763999 h 2006113"/>
              <a:gd name="connsiteX9" fmla="*/ 0 w 11308081"/>
              <a:gd name="connsiteY9" fmla="*/ 1662982 h 2006113"/>
              <a:gd name="connsiteX10" fmla="*/ 493415 w 11308081"/>
              <a:gd name="connsiteY10" fmla="*/ 553666 h 2006113"/>
              <a:gd name="connsiteX0" fmla="*/ 493415 w 11308081"/>
              <a:gd name="connsiteY0" fmla="*/ 553666 h 2006113"/>
              <a:gd name="connsiteX1" fmla="*/ 1241400 w 11308081"/>
              <a:gd name="connsiteY1" fmla="*/ 473702 h 2006113"/>
              <a:gd name="connsiteX2" fmla="*/ 3939541 w 11308081"/>
              <a:gd name="connsiteY2" fmla="*/ 107379 h 2006113"/>
              <a:gd name="connsiteX3" fmla="*/ 8839469 w 11308081"/>
              <a:gd name="connsiteY3" fmla="*/ 0 h 2006113"/>
              <a:gd name="connsiteX4" fmla="*/ 11270126 w 11308081"/>
              <a:gd name="connsiteY4" fmla="*/ 574719 h 2006113"/>
              <a:gd name="connsiteX5" fmla="*/ 11308081 w 11308081"/>
              <a:gd name="connsiteY5" fmla="*/ 1662982 h 2006113"/>
              <a:gd name="connsiteX6" fmla="*/ 10964950 w 11308081"/>
              <a:gd name="connsiteY6" fmla="*/ 2006113 h 2006113"/>
              <a:gd name="connsiteX7" fmla="*/ 5330269 w 11308081"/>
              <a:gd name="connsiteY7" fmla="*/ 1877345 h 2006113"/>
              <a:gd name="connsiteX8" fmla="*/ 992899 w 11308081"/>
              <a:gd name="connsiteY8" fmla="*/ 1789827 h 2006113"/>
              <a:gd name="connsiteX9" fmla="*/ 431692 w 11308081"/>
              <a:gd name="connsiteY9" fmla="*/ 1763999 h 2006113"/>
              <a:gd name="connsiteX10" fmla="*/ 0 w 11308081"/>
              <a:gd name="connsiteY10" fmla="*/ 1662982 h 2006113"/>
              <a:gd name="connsiteX11" fmla="*/ 493415 w 11308081"/>
              <a:gd name="connsiteY11" fmla="*/ 553666 h 2006113"/>
              <a:gd name="connsiteX0" fmla="*/ 493415 w 11308081"/>
              <a:gd name="connsiteY0" fmla="*/ 553666 h 2056299"/>
              <a:gd name="connsiteX1" fmla="*/ 1241400 w 11308081"/>
              <a:gd name="connsiteY1" fmla="*/ 473702 h 2056299"/>
              <a:gd name="connsiteX2" fmla="*/ 3939541 w 11308081"/>
              <a:gd name="connsiteY2" fmla="*/ 107379 h 2056299"/>
              <a:gd name="connsiteX3" fmla="*/ 8839469 w 11308081"/>
              <a:gd name="connsiteY3" fmla="*/ 0 h 2056299"/>
              <a:gd name="connsiteX4" fmla="*/ 11270126 w 11308081"/>
              <a:gd name="connsiteY4" fmla="*/ 574719 h 2056299"/>
              <a:gd name="connsiteX5" fmla="*/ 11308081 w 11308081"/>
              <a:gd name="connsiteY5" fmla="*/ 1662982 h 2056299"/>
              <a:gd name="connsiteX6" fmla="*/ 10964950 w 11308081"/>
              <a:gd name="connsiteY6" fmla="*/ 2006113 h 2056299"/>
              <a:gd name="connsiteX7" fmla="*/ 5342921 w 11308081"/>
              <a:gd name="connsiteY7" fmla="*/ 2056299 h 2056299"/>
              <a:gd name="connsiteX8" fmla="*/ 992899 w 11308081"/>
              <a:gd name="connsiteY8" fmla="*/ 1789827 h 2056299"/>
              <a:gd name="connsiteX9" fmla="*/ 431692 w 11308081"/>
              <a:gd name="connsiteY9" fmla="*/ 1763999 h 2056299"/>
              <a:gd name="connsiteX10" fmla="*/ 0 w 11308081"/>
              <a:gd name="connsiteY10" fmla="*/ 1662982 h 2056299"/>
              <a:gd name="connsiteX11" fmla="*/ 493415 w 11308081"/>
              <a:gd name="connsiteY11" fmla="*/ 553666 h 205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08081" h="2056299">
                <a:moveTo>
                  <a:pt x="493415" y="553666"/>
                </a:moveTo>
                <a:cubicBezTo>
                  <a:pt x="493415" y="364160"/>
                  <a:pt x="1051894" y="473702"/>
                  <a:pt x="1241400" y="473702"/>
                </a:cubicBezTo>
                <a:cubicBezTo>
                  <a:pt x="2440203" y="439317"/>
                  <a:pt x="2826463" y="322739"/>
                  <a:pt x="3939541" y="107379"/>
                </a:cubicBezTo>
                <a:lnTo>
                  <a:pt x="8839469" y="0"/>
                </a:lnTo>
                <a:cubicBezTo>
                  <a:pt x="9028975" y="0"/>
                  <a:pt x="11270126" y="385213"/>
                  <a:pt x="11270126" y="574719"/>
                </a:cubicBezTo>
                <a:lnTo>
                  <a:pt x="11308081" y="1662982"/>
                </a:lnTo>
                <a:cubicBezTo>
                  <a:pt x="11308081" y="1852488"/>
                  <a:pt x="11154456" y="2006113"/>
                  <a:pt x="10964950" y="2006113"/>
                </a:cubicBezTo>
                <a:lnTo>
                  <a:pt x="5342921" y="2056299"/>
                </a:lnTo>
                <a:lnTo>
                  <a:pt x="992899" y="1789827"/>
                </a:lnTo>
                <a:lnTo>
                  <a:pt x="431692" y="1763999"/>
                </a:lnTo>
                <a:cubicBezTo>
                  <a:pt x="242186" y="1763999"/>
                  <a:pt x="0" y="1852488"/>
                  <a:pt x="0" y="1662982"/>
                </a:cubicBezTo>
                <a:lnTo>
                  <a:pt x="493415" y="55366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32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12" grpId="0"/>
      <p:bldP spid="17" grpId="0"/>
      <p:bldP spid="20" grpId="0"/>
      <p:bldP spid="23" grpId="0"/>
      <p:bldP spid="25" grpId="0"/>
      <p:bldP spid="28" grpId="0"/>
      <p:bldP spid="32" grpId="0" animBg="1"/>
      <p:bldP spid="33" grpId="0"/>
      <p:bldP spid="35" grpId="0" animBg="1"/>
      <p:bldP spid="36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6" grpId="0" animBg="1"/>
      <p:bldP spid="57" grpId="0"/>
      <p:bldP spid="59" grpId="0" animBg="1"/>
      <p:bldP spid="60" grpId="0"/>
      <p:bldP spid="62" grpId="0" animBg="1"/>
      <p:bldP spid="63" grpId="0"/>
      <p:bldP spid="65" grpId="0" animBg="1"/>
      <p:bldP spid="66" grpId="0"/>
      <p:bldP spid="68" grpId="0" animBg="1"/>
      <p:bldP spid="82" grpId="0"/>
      <p:bldP spid="83" grpId="0"/>
      <p:bldP spid="84" grpId="0"/>
      <p:bldP spid="88" grpId="0" animBg="1"/>
      <p:bldP spid="89" grpId="0" animBg="1"/>
      <p:bldP spid="121" grpId="0"/>
      <p:bldP spid="122" grpId="0" animBg="1"/>
      <p:bldP spid="123" grpId="0"/>
      <p:bldP spid="81" grpId="0" animBg="1"/>
      <p:bldP spid="85" grpId="0"/>
      <p:bldP spid="8" grpId="0"/>
      <p:bldP spid="86" grpId="0"/>
      <p:bldP spid="78" grpId="0" animBg="1"/>
      <p:bldP spid="79" grpId="0" animBg="1"/>
      <p:bldP spid="8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Office PowerPoint</Application>
  <PresentationFormat>Widescreen</PresentationFormat>
  <Paragraphs>273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Bahnschrift</vt:lpstr>
      <vt:lpstr>Bahnschrift Light</vt:lpstr>
      <vt:lpstr>Calibri</vt:lpstr>
      <vt:lpstr>Office Theme</vt:lpstr>
      <vt:lpstr>The role of climate legacies in shaping extinction risk throughout  Earth's history</vt:lpstr>
      <vt:lpstr>PowerPoint Presentation</vt:lpstr>
      <vt:lpstr>PowerPoint Presentation</vt:lpstr>
      <vt:lpstr>PowerPoint Presentation</vt:lpstr>
      <vt:lpstr>Temporal context matters</vt:lpstr>
      <vt:lpstr>Niche stability</vt:lpstr>
      <vt:lpstr>Niche stability</vt:lpstr>
      <vt:lpstr>Climate interaction</vt:lpstr>
      <vt:lpstr>Methodology</vt:lpstr>
      <vt:lpstr>Extinction risk</vt:lpstr>
      <vt:lpstr>PowerPoint Presentation</vt:lpstr>
      <vt:lpstr>Rate of change</vt:lpstr>
      <vt:lpstr>PowerPoint Presentation</vt:lpstr>
      <vt:lpstr>PowerPoint Presentation</vt:lpstr>
      <vt:lpstr>Meta-analysis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Origination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 Mathes</dc:creator>
  <cp:lastModifiedBy>Gregor Mathes</cp:lastModifiedBy>
  <cp:revision>112</cp:revision>
  <dcterms:created xsi:type="dcterms:W3CDTF">2023-01-24T10:43:59Z</dcterms:created>
  <dcterms:modified xsi:type="dcterms:W3CDTF">2023-02-01T11:52:42Z</dcterms:modified>
</cp:coreProperties>
</file>